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1.jpg" ContentType="image/png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3"/>
  </p:notesMasterIdLst>
  <p:handoutMasterIdLst>
    <p:handoutMasterId r:id="rId74"/>
  </p:handoutMasterIdLst>
  <p:sldIdLst>
    <p:sldId id="469" r:id="rId2"/>
    <p:sldId id="506" r:id="rId3"/>
    <p:sldId id="489" r:id="rId4"/>
    <p:sldId id="490" r:id="rId5"/>
    <p:sldId id="491" r:id="rId6"/>
    <p:sldId id="411" r:id="rId7"/>
    <p:sldId id="471" r:id="rId8"/>
    <p:sldId id="472" r:id="rId9"/>
    <p:sldId id="473" r:id="rId10"/>
    <p:sldId id="434" r:id="rId11"/>
    <p:sldId id="435" r:id="rId12"/>
    <p:sldId id="507" r:id="rId13"/>
    <p:sldId id="375" r:id="rId14"/>
    <p:sldId id="499" r:id="rId15"/>
    <p:sldId id="508" r:id="rId16"/>
    <p:sldId id="438" r:id="rId17"/>
    <p:sldId id="486" r:id="rId18"/>
    <p:sldId id="500" r:id="rId19"/>
    <p:sldId id="501" r:id="rId20"/>
    <p:sldId id="502" r:id="rId21"/>
    <p:sldId id="478" r:id="rId22"/>
    <p:sldId id="479" r:id="rId23"/>
    <p:sldId id="503" r:id="rId24"/>
    <p:sldId id="504" r:id="rId25"/>
    <p:sldId id="505" r:id="rId26"/>
    <p:sldId id="439" r:id="rId27"/>
    <p:sldId id="377" r:id="rId28"/>
    <p:sldId id="474" r:id="rId29"/>
    <p:sldId id="475" r:id="rId30"/>
    <p:sldId id="476" r:id="rId31"/>
    <p:sldId id="477" r:id="rId32"/>
    <p:sldId id="509" r:id="rId33"/>
    <p:sldId id="406" r:id="rId34"/>
    <p:sldId id="419" r:id="rId35"/>
    <p:sldId id="378" r:id="rId36"/>
    <p:sldId id="510" r:id="rId37"/>
    <p:sldId id="295" r:id="rId38"/>
    <p:sldId id="407" r:id="rId39"/>
    <p:sldId id="408" r:id="rId40"/>
    <p:sldId id="480" r:id="rId41"/>
    <p:sldId id="481" r:id="rId42"/>
    <p:sldId id="440" r:id="rId43"/>
    <p:sldId id="423" r:id="rId44"/>
    <p:sldId id="482" r:id="rId45"/>
    <p:sldId id="483" r:id="rId46"/>
    <p:sldId id="511" r:id="rId47"/>
    <p:sldId id="409" r:id="rId48"/>
    <p:sldId id="422" r:id="rId49"/>
    <p:sldId id="512" r:id="rId50"/>
    <p:sldId id="380" r:id="rId51"/>
    <p:sldId id="443" r:id="rId52"/>
    <p:sldId id="430" r:id="rId53"/>
    <p:sldId id="410" r:id="rId54"/>
    <p:sldId id="431" r:id="rId55"/>
    <p:sldId id="484" r:id="rId56"/>
    <p:sldId id="485" r:id="rId57"/>
    <p:sldId id="516" r:id="rId58"/>
    <p:sldId id="463" r:id="rId59"/>
    <p:sldId id="513" r:id="rId60"/>
    <p:sldId id="465" r:id="rId61"/>
    <p:sldId id="464" r:id="rId62"/>
    <p:sldId id="514" r:id="rId63"/>
    <p:sldId id="466" r:id="rId64"/>
    <p:sldId id="517" r:id="rId65"/>
    <p:sldId id="455" r:id="rId66"/>
    <p:sldId id="467" r:id="rId67"/>
    <p:sldId id="515" r:id="rId68"/>
    <p:sldId id="404" r:id="rId69"/>
    <p:sldId id="487" r:id="rId70"/>
    <p:sldId id="488" r:id="rId71"/>
    <p:sldId id="470" r:id="rId7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00"/>
    <a:srgbClr val="FF0066"/>
    <a:srgbClr val="9933FF"/>
    <a:srgbClr val="DBB7FF"/>
    <a:srgbClr val="CC99FF"/>
    <a:srgbClr val="CCFF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2936" autoAdjust="0"/>
  </p:normalViewPr>
  <p:slideViewPr>
    <p:cSldViewPr>
      <p:cViewPr>
        <p:scale>
          <a:sx n="82" d="100"/>
          <a:sy n="82" d="100"/>
        </p:scale>
        <p:origin x="1664" y="1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"/>
    </p:cViewPr>
  </p:sorterViewPr>
  <p:notesViewPr>
    <p:cSldViewPr>
      <p:cViewPr varScale="1">
        <p:scale>
          <a:sx n="70" d="100"/>
          <a:sy n="70" d="100"/>
        </p:scale>
        <p:origin x="30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6BCF6F8-3769-4CE0-9BAF-EA1EBFF7ECD2}" type="datetimeFigureOut">
              <a:rPr lang="zh-CN" altLang="en-US"/>
              <a:pPr>
                <a:defRPr/>
              </a:pPr>
              <a:t>2019-4-10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61B0138-06E9-45D2-8BCF-4CACF3DFC0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66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6D5FF3A-9A09-4353-BE23-DE2094DD03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7908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CE1CC5A-3BA5-4BE2-AB08-821ECED694DD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65384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5E8303D-0B2F-40A3-9F70-396F0C1E6719}" type="slidenum">
              <a:rPr lang="en-US" altLang="zh-CN" smtClean="0">
                <a:latin typeface="Times New Roman" panose="02020603050405020304" pitchFamily="18" charset="0"/>
              </a:rPr>
              <a:pPr/>
              <a:t>33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9579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D5A0A52-4B9E-42A8-A355-C2DF78CC7FAC}" type="slidenum">
              <a:rPr lang="en-US" altLang="zh-CN" smtClean="0">
                <a:latin typeface="Times New Roman" panose="02020603050405020304" pitchFamily="18" charset="0"/>
              </a:rPr>
              <a:pPr/>
              <a:t>34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69188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3113A74-CB44-48DE-8A55-EB7973840666}" type="slidenum">
              <a:rPr lang="en-US" altLang="zh-CN" smtClean="0">
                <a:latin typeface="Times New Roman" panose="02020603050405020304" pitchFamily="18" charset="0"/>
              </a:rPr>
              <a:pPr/>
              <a:t>35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233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C140873-0332-48CF-B887-63E50B1FD9DE}" type="slidenum">
              <a:rPr lang="en-US" altLang="zh-CN" smtClean="0">
                <a:latin typeface="Times New Roman" panose="02020603050405020304" pitchFamily="18" charset="0"/>
              </a:rPr>
              <a:pPr/>
              <a:t>37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501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4AB03AF-FB4C-4453-86CF-E52768C758DD}" type="slidenum">
              <a:rPr lang="en-US" altLang="zh-CN" smtClean="0">
                <a:latin typeface="Times New Roman" panose="02020603050405020304" pitchFamily="18" charset="0"/>
              </a:rPr>
              <a:pPr/>
              <a:t>38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96391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35E4EAC-0CCF-4950-A8CF-58B43FB6D08E}" type="slidenum">
              <a:rPr lang="en-US" altLang="zh-CN" smtClean="0">
                <a:latin typeface="Times New Roman" panose="02020603050405020304" pitchFamily="18" charset="0"/>
              </a:rPr>
              <a:pPr/>
              <a:t>39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8360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1B52247-E560-4856-99C5-79AA0E2ED3EE}" type="slidenum">
              <a:rPr lang="en-US" altLang="zh-CN" smtClean="0">
                <a:latin typeface="Times New Roman" panose="02020603050405020304" pitchFamily="18" charset="0"/>
              </a:rPr>
              <a:pPr/>
              <a:t>42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6786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A2BBA1A-1F70-43F4-BCC5-3611C7B88720}" type="slidenum">
              <a:rPr lang="en-US" altLang="zh-CN" smtClean="0">
                <a:latin typeface="Times New Roman" panose="02020603050405020304" pitchFamily="18" charset="0"/>
              </a:rPr>
              <a:pPr/>
              <a:t>43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0659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65A520D-59BF-4A0C-B62D-CB19D85CB218}" type="slidenum">
              <a:rPr lang="en-US" altLang="zh-CN" smtClean="0">
                <a:latin typeface="Times New Roman" panose="02020603050405020304" pitchFamily="18" charset="0"/>
              </a:rPr>
              <a:pPr/>
              <a:t>47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37822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9673AC9-DC9A-4D7D-856E-CD424913222A}" type="slidenum">
              <a:rPr lang="en-US" altLang="zh-CN" smtClean="0">
                <a:latin typeface="Times New Roman" panose="02020603050405020304" pitchFamily="18" charset="0"/>
              </a:rPr>
              <a:pPr/>
              <a:t>48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322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7BC2F4-8086-48E9-980D-AEBFC1298453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87132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0758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不包括模板中心点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99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010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693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α( </a:t>
            </a:r>
            <a:r>
              <a:rPr lang="zh-CN" altLang="en-US" dirty="0" smtClean="0"/>
              <a:t>阿而法</a:t>
            </a:r>
            <a:r>
              <a:rPr lang="en-US" altLang="zh-CN" dirty="0" smtClean="0"/>
              <a:t>) β( </a:t>
            </a:r>
            <a:r>
              <a:rPr lang="zh-CN" altLang="en-US" dirty="0" smtClean="0"/>
              <a:t>贝塔</a:t>
            </a:r>
            <a:r>
              <a:rPr lang="en-US" altLang="zh-CN" dirty="0" smtClean="0"/>
              <a:t>) γ(</a:t>
            </a:r>
            <a:r>
              <a:rPr lang="zh-CN" altLang="en-US" dirty="0" smtClean="0"/>
              <a:t>伽马） </a:t>
            </a:r>
            <a:r>
              <a:rPr lang="en-US" altLang="zh-CN" dirty="0" smtClean="0"/>
              <a:t>δ</a:t>
            </a:r>
            <a:r>
              <a:rPr lang="zh-CN" altLang="en-US" dirty="0" smtClean="0"/>
              <a:t>（德尔塔） </a:t>
            </a:r>
            <a:r>
              <a:rPr lang="en-US" altLang="zh-CN" dirty="0" smtClean="0"/>
              <a:t>ε</a:t>
            </a:r>
            <a:r>
              <a:rPr lang="zh-CN" altLang="en-US" dirty="0" smtClean="0"/>
              <a:t>（艾普西龙） </a:t>
            </a:r>
            <a:r>
              <a:rPr lang="en-US" altLang="zh-CN" dirty="0" smtClean="0"/>
              <a:t>ζ</a:t>
            </a:r>
            <a:r>
              <a:rPr lang="zh-CN" altLang="en-US" dirty="0" smtClean="0"/>
              <a:t>（截塔） </a:t>
            </a:r>
            <a:r>
              <a:rPr lang="en-US" altLang="zh-CN" dirty="0" smtClean="0"/>
              <a:t>η</a:t>
            </a:r>
            <a:r>
              <a:rPr lang="zh-CN" altLang="en-US" dirty="0" smtClean="0"/>
              <a:t>（艾塔） </a:t>
            </a:r>
            <a:r>
              <a:rPr lang="en-US" altLang="zh-CN" dirty="0" smtClean="0"/>
              <a:t>θ</a:t>
            </a:r>
            <a:r>
              <a:rPr lang="zh-CN" altLang="en-US" dirty="0" smtClean="0"/>
              <a:t>（西塔） </a:t>
            </a:r>
            <a:r>
              <a:rPr lang="en-US" altLang="zh-CN" dirty="0" smtClean="0"/>
              <a:t>ι</a:t>
            </a:r>
            <a:r>
              <a:rPr lang="zh-CN" altLang="en-US" dirty="0" smtClean="0"/>
              <a:t>约塔） </a:t>
            </a:r>
            <a:r>
              <a:rPr lang="en-US" altLang="zh-CN" dirty="0" smtClean="0"/>
              <a:t>κ</a:t>
            </a:r>
            <a:r>
              <a:rPr lang="zh-CN" altLang="en-US" dirty="0" smtClean="0"/>
              <a:t>（卡帕） </a:t>
            </a:r>
            <a:r>
              <a:rPr lang="en-US" altLang="zh-CN" dirty="0" smtClean="0"/>
              <a:t>λ</a:t>
            </a:r>
            <a:r>
              <a:rPr lang="zh-CN" altLang="en-US" dirty="0" smtClean="0"/>
              <a:t>（兰姆达） </a:t>
            </a:r>
            <a:r>
              <a:rPr lang="en-US" altLang="zh-CN" dirty="0" smtClean="0"/>
              <a:t>μ</a:t>
            </a:r>
            <a:r>
              <a:rPr lang="zh-CN" altLang="en-US" dirty="0" smtClean="0"/>
              <a:t>（米尤） </a:t>
            </a:r>
            <a:r>
              <a:rPr lang="en-US" altLang="zh-CN" dirty="0" smtClean="0"/>
              <a:t>ν</a:t>
            </a:r>
            <a:r>
              <a:rPr lang="zh-CN" altLang="en-US" dirty="0" smtClean="0"/>
              <a:t>（纽） </a:t>
            </a:r>
            <a:r>
              <a:rPr lang="en-US" altLang="zh-CN" dirty="0" smtClean="0"/>
              <a:t>ξ</a:t>
            </a:r>
            <a:r>
              <a:rPr lang="zh-CN" altLang="en-US" dirty="0" smtClean="0"/>
              <a:t>（可系） </a:t>
            </a:r>
            <a:r>
              <a:rPr lang="en-US" altLang="zh-CN" dirty="0" smtClean="0"/>
              <a:t>ο</a:t>
            </a:r>
            <a:r>
              <a:rPr lang="zh-CN" altLang="en-US" dirty="0" smtClean="0"/>
              <a:t>（奥密克戎） </a:t>
            </a:r>
            <a:r>
              <a:rPr lang="en-US" altLang="zh-CN" dirty="0" smtClean="0"/>
              <a:t>π </a:t>
            </a:r>
            <a:r>
              <a:rPr lang="zh-CN" altLang="en-US" dirty="0" smtClean="0"/>
              <a:t>（派）</a:t>
            </a:r>
            <a:r>
              <a:rPr lang="en-US" altLang="zh-CN" dirty="0" smtClean="0"/>
              <a:t>ρ </a:t>
            </a:r>
            <a:r>
              <a:rPr lang="zh-CN" altLang="en-US" dirty="0" smtClean="0"/>
              <a:t>（若）</a:t>
            </a:r>
            <a:r>
              <a:rPr lang="en-US" altLang="zh-CN" dirty="0" smtClean="0"/>
              <a:t>σ </a:t>
            </a:r>
            <a:r>
              <a:rPr lang="zh-CN" altLang="en-US" dirty="0" smtClean="0"/>
              <a:t>（西格马）</a:t>
            </a:r>
            <a:r>
              <a:rPr lang="en-US" altLang="zh-CN" dirty="0" smtClean="0"/>
              <a:t>τ </a:t>
            </a:r>
            <a:r>
              <a:rPr lang="zh-CN" altLang="en-US" dirty="0" smtClean="0"/>
              <a:t>（套）</a:t>
            </a:r>
            <a:r>
              <a:rPr lang="en-US" altLang="zh-CN" dirty="0" smtClean="0"/>
              <a:t>υ </a:t>
            </a:r>
            <a:r>
              <a:rPr lang="zh-CN" altLang="en-US" dirty="0" smtClean="0"/>
              <a:t>（英文或拉丁字母）</a:t>
            </a:r>
            <a:r>
              <a:rPr lang="en-US" altLang="zh-CN" dirty="0" smtClean="0"/>
              <a:t>φ</a:t>
            </a:r>
            <a:r>
              <a:rPr lang="zh-CN" altLang="en-US" dirty="0" smtClean="0"/>
              <a:t>（斐） </a:t>
            </a:r>
            <a:r>
              <a:rPr lang="en-US" altLang="zh-CN" dirty="0" smtClean="0"/>
              <a:t>χ</a:t>
            </a:r>
            <a:r>
              <a:rPr lang="zh-CN" altLang="en-US" dirty="0" smtClean="0"/>
              <a:t>（喜） </a:t>
            </a:r>
            <a:r>
              <a:rPr lang="en-US" altLang="zh-CN" dirty="0" smtClean="0"/>
              <a:t>ψ</a:t>
            </a:r>
            <a:r>
              <a:rPr lang="zh-CN" altLang="en-US" dirty="0" smtClean="0"/>
              <a:t>（普西）） </a:t>
            </a:r>
            <a:r>
              <a:rPr lang="en-US" altLang="zh-CN" dirty="0" smtClean="0"/>
              <a:t>ω</a:t>
            </a:r>
            <a:r>
              <a:rPr lang="zh-CN" altLang="en-US" dirty="0" smtClean="0"/>
              <a:t>（欧米伽）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928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21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6BFF057-7368-4AE8-B1D5-D5B505C227FA}" type="slidenum">
              <a:rPr lang="en-US" altLang="zh-CN" smtClean="0">
                <a:latin typeface="Times New Roman" panose="02020603050405020304" pitchFamily="18" charset="0"/>
              </a:rPr>
              <a:pPr/>
              <a:t>11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8436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5A0E3D7-1BC8-4F9F-B4FB-5A8ED5CE0587}" type="slidenum">
              <a:rPr lang="en-US" altLang="zh-CN" smtClean="0">
                <a:latin typeface="Times New Roman" panose="02020603050405020304" pitchFamily="18" charset="0"/>
              </a:rPr>
              <a:pPr/>
              <a:t>13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12752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FB16284-BFB9-4802-B679-38552251C9AA}" type="slidenum">
              <a:rPr lang="en-US" altLang="zh-CN" smtClean="0">
                <a:latin typeface="Times New Roman" panose="02020603050405020304" pitchFamily="18" charset="0"/>
              </a:rPr>
              <a:pPr/>
              <a:t>16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3530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D5FF3A-9A09-4353-BE23-DE2094DD03D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147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25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75346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D76DA08-54FE-49B1-8833-E45D2A461FBB}" type="slidenum">
              <a:rPr lang="en-US" altLang="zh-CN" smtClean="0">
                <a:latin typeface="Times New Roman" panose="02020603050405020304" pitchFamily="18" charset="0"/>
              </a:rPr>
              <a:pPr/>
              <a:t>26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4844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E3848DD-2F42-48C4-B14A-8F8D56742015}" type="slidenum">
              <a:rPr lang="en-US" altLang="zh-CN" smtClean="0">
                <a:latin typeface="Times New Roman" panose="02020603050405020304" pitchFamily="18" charset="0"/>
              </a:rPr>
              <a:pPr/>
              <a:t>27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037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B7F0E-7B1A-45B7-B1C0-B0A2DE0F56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41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9C1CF-E5FD-4F72-8C62-0E483019EB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656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0610E-4711-4ABD-A385-9F7C801827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562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E5861-0E18-44A6-AE8C-D4243A4298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6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32702-3872-4E82-A86C-4536A5622B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6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4C6D5-E56F-494C-820F-7A515A75B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95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53EA2-7B1B-4584-9325-379F07E5C6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199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BC490-FCFA-4EC6-9A8E-5231E37A0D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58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F1FAC-3684-4F76-9095-4D8333CD63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07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E90F-84F5-4FD8-B083-5F615A6E1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5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0489CC6-3596-42C3-9D44-E40C03276D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36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1EEA5-45BD-46E2-B9F9-4667AC627E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98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母版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4688CEF-9ABA-4FD3-8602-D34DB387CF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 kern="1200" spc="-5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slide" Target="slide30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tch.avi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slide" Target="slide4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slide" Target="slide4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2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4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900113" y="1412875"/>
            <a:ext cx="765175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CN" sz="4800" dirty="0" smtClean="0">
                <a:latin typeface="宋体" pitchFamily="2" charset="-122"/>
              </a:rPr>
              <a:t>第</a:t>
            </a:r>
            <a:r>
              <a:rPr lang="zh-CN" altLang="en-US" sz="4800" dirty="0"/>
              <a:t>五</a:t>
            </a:r>
            <a:r>
              <a:rPr lang="zh-CN" sz="4800" dirty="0" smtClean="0">
                <a:latin typeface="宋体" pitchFamily="2" charset="-122"/>
              </a:rPr>
              <a:t>章</a:t>
            </a:r>
            <a:r>
              <a:rPr lang="en-US" altLang="zh-CN" sz="4800" dirty="0" smtClean="0">
                <a:latin typeface="宋体" pitchFamily="2" charset="-122"/>
              </a:rPr>
              <a:t> </a:t>
            </a:r>
            <a:r>
              <a:rPr lang="zh-CN" altLang="en-US" sz="4800" dirty="0" smtClean="0"/>
              <a:t>图像噪声</a:t>
            </a:r>
            <a:r>
              <a:rPr lang="zh-CN" altLang="en-US" sz="4800" dirty="0"/>
              <a:t>的抑制</a:t>
            </a:r>
            <a:r>
              <a:rPr lang="en-US" altLang="zh-CN" sz="4800" dirty="0" smtClean="0">
                <a:latin typeface="宋体" pitchFamily="2" charset="-122"/>
              </a:rPr>
              <a:t/>
            </a:r>
            <a:br>
              <a:rPr lang="en-US" altLang="zh-CN" sz="4800" dirty="0" smtClean="0">
                <a:latin typeface="宋体" pitchFamily="2" charset="-122"/>
              </a:rPr>
            </a:br>
            <a:endParaRPr lang="zh-CN" sz="4800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525588" y="4005064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图像噪声的概念</a:t>
            </a:r>
            <a:endParaRPr lang="zh-CN" altLang="en-US" dirty="0"/>
          </a:p>
        </p:txBody>
      </p:sp>
      <p:sp>
        <p:nvSpPr>
          <p:cNvPr id="2969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smtClean="0"/>
              <a:t>椒盐噪声的特征</a:t>
            </a:r>
            <a:r>
              <a:rPr lang="en-US" altLang="zh-CN" smtClean="0"/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mtClean="0"/>
              <a:t>出现</a:t>
            </a:r>
            <a:r>
              <a:rPr lang="zh-CN" altLang="en-US" b="1" smtClean="0">
                <a:solidFill>
                  <a:srgbClr val="0000FF"/>
                </a:solidFill>
              </a:rPr>
              <a:t>位置是随机的</a:t>
            </a:r>
            <a:r>
              <a:rPr lang="zh-CN" altLang="en-US" smtClean="0"/>
              <a:t>，但噪声的</a:t>
            </a:r>
            <a:r>
              <a:rPr lang="zh-CN" altLang="en-US" b="1" smtClean="0">
                <a:solidFill>
                  <a:srgbClr val="0000FF"/>
                </a:solidFill>
              </a:rPr>
              <a:t>幅值是基本相同的</a:t>
            </a:r>
            <a:r>
              <a:rPr lang="zh-CN" altLang="en-US" smtClean="0"/>
              <a:t>。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mtClean="0"/>
              <a:t>高斯噪声的特征：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smtClean="0"/>
              <a:t>出现在位置是一定的（</a:t>
            </a:r>
            <a:r>
              <a:rPr lang="zh-CN" altLang="en-US" b="1" smtClean="0">
                <a:solidFill>
                  <a:srgbClr val="0000FF"/>
                </a:solidFill>
              </a:rPr>
              <a:t>每一点上</a:t>
            </a:r>
            <a:r>
              <a:rPr lang="zh-CN" altLang="en-US" smtClean="0"/>
              <a:t>），但噪声的</a:t>
            </a:r>
            <a:r>
              <a:rPr lang="zh-CN" altLang="en-US" b="1" smtClean="0">
                <a:solidFill>
                  <a:srgbClr val="0000FF"/>
                </a:solidFill>
              </a:rPr>
              <a:t>幅值是随机的</a:t>
            </a:r>
            <a:r>
              <a:rPr lang="zh-CN" altLang="en-US" smtClean="0"/>
              <a:t>。         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图像噪声的抑制方法</a:t>
            </a:r>
            <a:endParaRPr lang="zh-CN" altLang="en-US" dirty="0"/>
          </a:p>
        </p:txBody>
      </p:sp>
      <p:sp>
        <p:nvSpPr>
          <p:cNvPr id="2979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设计噪声抑制滤波器，在尽可能保持原图信息的基础上，抑制噪声。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b="1" dirty="0" smtClean="0">
                <a:solidFill>
                  <a:srgbClr val="0000FF"/>
                </a:solidFill>
              </a:rPr>
              <a:t>均值滤波器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b="1" dirty="0" smtClean="0">
                <a:solidFill>
                  <a:srgbClr val="0000FF"/>
                </a:solidFill>
              </a:rPr>
              <a:t>中值滤波器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b="1" dirty="0" smtClean="0">
                <a:solidFill>
                  <a:srgbClr val="0000FF"/>
                </a:solidFill>
              </a:rPr>
              <a:t>边界保持类滤波器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5.2 </a:t>
            </a:r>
            <a:r>
              <a:rPr lang="zh-CN" altLang="en-US" sz="3000" b="1" dirty="0">
                <a:solidFill>
                  <a:srgbClr val="0000FF"/>
                </a:solidFill>
                <a:latin typeface="+mn-ea"/>
              </a:rPr>
              <a:t>均值滤波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5.2.1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均值滤波原理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.4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边界保持类平滑滤波</a:t>
            </a:r>
            <a:endParaRPr lang="zh-CN" altLang="en-US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5.4.1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553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34" name="Group 486"/>
          <p:cNvGrpSpPr>
            <a:grpSpLocks/>
          </p:cNvGrpSpPr>
          <p:nvPr/>
        </p:nvGrpSpPr>
        <p:grpSpPr bwMode="auto">
          <a:xfrm>
            <a:off x="1619250" y="4292600"/>
            <a:ext cx="1728788" cy="1079500"/>
            <a:chOff x="385" y="2659"/>
            <a:chExt cx="1089" cy="680"/>
          </a:xfrm>
        </p:grpSpPr>
        <p:sp>
          <p:nvSpPr>
            <p:cNvPr id="26683" name="Rectangle 444"/>
            <p:cNvSpPr>
              <a:spLocks noChangeArrowheads="1"/>
            </p:cNvSpPr>
            <p:nvPr/>
          </p:nvSpPr>
          <p:spPr bwMode="auto"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4" name="Rectangle 445"/>
            <p:cNvSpPr>
              <a:spLocks noChangeArrowheads="1"/>
            </p:cNvSpPr>
            <p:nvPr/>
          </p:nvSpPr>
          <p:spPr bwMode="auto"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5" name="Rectangle 446"/>
            <p:cNvSpPr>
              <a:spLocks noChangeArrowheads="1"/>
            </p:cNvSpPr>
            <p:nvPr/>
          </p:nvSpPr>
          <p:spPr bwMode="auto"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6" name="Rectangle 447"/>
            <p:cNvSpPr>
              <a:spLocks noChangeArrowheads="1"/>
            </p:cNvSpPr>
            <p:nvPr/>
          </p:nvSpPr>
          <p:spPr bwMode="auto"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7" name="Rectangle 448"/>
            <p:cNvSpPr>
              <a:spLocks noChangeArrowheads="1"/>
            </p:cNvSpPr>
            <p:nvPr/>
          </p:nvSpPr>
          <p:spPr bwMode="auto"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8" name="Rectangle 449"/>
            <p:cNvSpPr>
              <a:spLocks noChangeArrowheads="1"/>
            </p:cNvSpPr>
            <p:nvPr/>
          </p:nvSpPr>
          <p:spPr bwMode="auto"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9" name="Rectangle 450"/>
            <p:cNvSpPr>
              <a:spLocks noChangeArrowheads="1"/>
            </p:cNvSpPr>
            <p:nvPr/>
          </p:nvSpPr>
          <p:spPr bwMode="auto"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0" name="Rectangle 451"/>
            <p:cNvSpPr>
              <a:spLocks noChangeArrowheads="1"/>
            </p:cNvSpPr>
            <p:nvPr/>
          </p:nvSpPr>
          <p:spPr bwMode="auto"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1" name="Rectangle 452"/>
            <p:cNvSpPr>
              <a:spLocks noChangeArrowheads="1"/>
            </p:cNvSpPr>
            <p:nvPr/>
          </p:nvSpPr>
          <p:spPr bwMode="auto"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2" name="Rectangle 453"/>
            <p:cNvSpPr>
              <a:spLocks noChangeArrowheads="1"/>
            </p:cNvSpPr>
            <p:nvPr/>
          </p:nvSpPr>
          <p:spPr bwMode="auto"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3" name="Rectangle 454"/>
            <p:cNvSpPr>
              <a:spLocks noChangeArrowheads="1"/>
            </p:cNvSpPr>
            <p:nvPr/>
          </p:nvSpPr>
          <p:spPr bwMode="auto"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4" name="Rectangle 455"/>
            <p:cNvSpPr>
              <a:spLocks noChangeArrowheads="1"/>
            </p:cNvSpPr>
            <p:nvPr/>
          </p:nvSpPr>
          <p:spPr bwMode="auto"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5" name="Rectangle 456"/>
            <p:cNvSpPr>
              <a:spLocks noChangeArrowheads="1"/>
            </p:cNvSpPr>
            <p:nvPr/>
          </p:nvSpPr>
          <p:spPr bwMode="auto"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6" name="Rectangle 457"/>
            <p:cNvSpPr>
              <a:spLocks noChangeArrowheads="1"/>
            </p:cNvSpPr>
            <p:nvPr/>
          </p:nvSpPr>
          <p:spPr bwMode="auto"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7" name="Rectangle 458"/>
            <p:cNvSpPr>
              <a:spLocks noChangeArrowheads="1"/>
            </p:cNvSpPr>
            <p:nvPr/>
          </p:nvSpPr>
          <p:spPr bwMode="auto"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8" name="Rectangle 459"/>
            <p:cNvSpPr>
              <a:spLocks noChangeArrowheads="1"/>
            </p:cNvSpPr>
            <p:nvPr/>
          </p:nvSpPr>
          <p:spPr bwMode="auto"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99" name="Rectangle 460"/>
            <p:cNvSpPr>
              <a:spLocks noChangeArrowheads="1"/>
            </p:cNvSpPr>
            <p:nvPr/>
          </p:nvSpPr>
          <p:spPr bwMode="auto"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0" name="Rectangle 461"/>
            <p:cNvSpPr>
              <a:spLocks noChangeArrowheads="1"/>
            </p:cNvSpPr>
            <p:nvPr/>
          </p:nvSpPr>
          <p:spPr bwMode="auto"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1" name="Rectangle 462"/>
            <p:cNvSpPr>
              <a:spLocks noChangeArrowheads="1"/>
            </p:cNvSpPr>
            <p:nvPr/>
          </p:nvSpPr>
          <p:spPr bwMode="auto"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2" name="Rectangle 463"/>
            <p:cNvSpPr>
              <a:spLocks noChangeArrowheads="1"/>
            </p:cNvSpPr>
            <p:nvPr/>
          </p:nvSpPr>
          <p:spPr bwMode="auto"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3" name="Rectangle 464"/>
            <p:cNvSpPr>
              <a:spLocks noChangeArrowheads="1"/>
            </p:cNvSpPr>
            <p:nvPr/>
          </p:nvSpPr>
          <p:spPr bwMode="auto"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4" name="Rectangle 465"/>
            <p:cNvSpPr>
              <a:spLocks noChangeArrowheads="1"/>
            </p:cNvSpPr>
            <p:nvPr/>
          </p:nvSpPr>
          <p:spPr bwMode="auto"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5" name="Rectangle 466"/>
            <p:cNvSpPr>
              <a:spLocks noChangeArrowheads="1"/>
            </p:cNvSpPr>
            <p:nvPr/>
          </p:nvSpPr>
          <p:spPr bwMode="auto"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6" name="Rectangle 467"/>
            <p:cNvSpPr>
              <a:spLocks noChangeArrowheads="1"/>
            </p:cNvSpPr>
            <p:nvPr/>
          </p:nvSpPr>
          <p:spPr bwMode="auto"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7" name="Rectangle 468"/>
            <p:cNvSpPr>
              <a:spLocks noChangeArrowheads="1"/>
            </p:cNvSpPr>
            <p:nvPr/>
          </p:nvSpPr>
          <p:spPr bwMode="auto"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8" name="Rectangle 469"/>
            <p:cNvSpPr>
              <a:spLocks noChangeArrowheads="1"/>
            </p:cNvSpPr>
            <p:nvPr/>
          </p:nvSpPr>
          <p:spPr bwMode="auto"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09" name="Rectangle 470"/>
            <p:cNvSpPr>
              <a:spLocks noChangeArrowheads="1"/>
            </p:cNvSpPr>
            <p:nvPr/>
          </p:nvSpPr>
          <p:spPr bwMode="auto"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0" name="Rectangle 471"/>
            <p:cNvSpPr>
              <a:spLocks noChangeArrowheads="1"/>
            </p:cNvSpPr>
            <p:nvPr/>
          </p:nvSpPr>
          <p:spPr bwMode="auto"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1" name="Rectangle 472"/>
            <p:cNvSpPr>
              <a:spLocks noChangeArrowheads="1"/>
            </p:cNvSpPr>
            <p:nvPr/>
          </p:nvSpPr>
          <p:spPr bwMode="auto"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2" name="Rectangle 473"/>
            <p:cNvSpPr>
              <a:spLocks noChangeArrowheads="1"/>
            </p:cNvSpPr>
            <p:nvPr/>
          </p:nvSpPr>
          <p:spPr bwMode="auto"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3" name="Rectangle 474"/>
            <p:cNvSpPr>
              <a:spLocks noChangeArrowheads="1"/>
            </p:cNvSpPr>
            <p:nvPr/>
          </p:nvSpPr>
          <p:spPr bwMode="auto"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4" name="Rectangle 475"/>
            <p:cNvSpPr>
              <a:spLocks noChangeArrowheads="1"/>
            </p:cNvSpPr>
            <p:nvPr/>
          </p:nvSpPr>
          <p:spPr bwMode="auto"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5" name="Rectangle 476"/>
            <p:cNvSpPr>
              <a:spLocks noChangeArrowheads="1"/>
            </p:cNvSpPr>
            <p:nvPr/>
          </p:nvSpPr>
          <p:spPr bwMode="auto"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6" name="Rectangle 477"/>
            <p:cNvSpPr>
              <a:spLocks noChangeArrowheads="1"/>
            </p:cNvSpPr>
            <p:nvPr/>
          </p:nvSpPr>
          <p:spPr bwMode="auto"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7" name="Rectangle 478"/>
            <p:cNvSpPr>
              <a:spLocks noChangeArrowheads="1"/>
            </p:cNvSpPr>
            <p:nvPr/>
          </p:nvSpPr>
          <p:spPr bwMode="auto"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8" name="Rectangle 479"/>
            <p:cNvSpPr>
              <a:spLocks noChangeArrowheads="1"/>
            </p:cNvSpPr>
            <p:nvPr/>
          </p:nvSpPr>
          <p:spPr bwMode="auto"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19" name="Rectangle 480"/>
            <p:cNvSpPr>
              <a:spLocks noChangeArrowheads="1"/>
            </p:cNvSpPr>
            <p:nvPr/>
          </p:nvSpPr>
          <p:spPr bwMode="auto"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20" name="Rectangle 481"/>
            <p:cNvSpPr>
              <a:spLocks noChangeArrowheads="1"/>
            </p:cNvSpPr>
            <p:nvPr/>
          </p:nvSpPr>
          <p:spPr bwMode="auto"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21" name="Rectangle 482"/>
            <p:cNvSpPr>
              <a:spLocks noChangeArrowheads="1"/>
            </p:cNvSpPr>
            <p:nvPr/>
          </p:nvSpPr>
          <p:spPr bwMode="auto"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22" name="Rectangle 483"/>
            <p:cNvSpPr>
              <a:spLocks noChangeArrowheads="1"/>
            </p:cNvSpPr>
            <p:nvPr/>
          </p:nvSpPr>
          <p:spPr bwMode="auto"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均值滤波器</a:t>
            </a:r>
            <a:br>
              <a:rPr lang="zh-CN" altLang="en-US" dirty="0" smtClean="0"/>
            </a:br>
            <a:r>
              <a:rPr lang="zh-CN" altLang="en-US" dirty="0" smtClean="0"/>
              <a:t>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原理</a:t>
            </a:r>
            <a:endParaRPr lang="zh-CN" altLang="en-US" sz="3200" b="0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952625"/>
            <a:ext cx="7543800" cy="2087563"/>
          </a:xfrm>
        </p:spPr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smtClean="0"/>
              <a:t>在图像上，对待处理的像素给定一个模板，该模板包括了其周围的邻近像素。将模板中的</a:t>
            </a:r>
            <a:r>
              <a:rPr lang="zh-CN" altLang="en-US" b="1" smtClean="0">
                <a:solidFill>
                  <a:srgbClr val="0000FF"/>
                </a:solidFill>
              </a:rPr>
              <a:t>全体像素的均值</a:t>
            </a:r>
            <a:r>
              <a:rPr lang="zh-CN" altLang="en-US" smtClean="0"/>
              <a:t>来替代原来的像素值的方法。</a:t>
            </a:r>
          </a:p>
        </p:txBody>
      </p:sp>
      <p:sp>
        <p:nvSpPr>
          <p:cNvPr id="130456" name="AutoShape 408"/>
          <p:cNvSpPr>
            <a:spLocks noChangeArrowheads="1"/>
          </p:cNvSpPr>
          <p:nvPr/>
        </p:nvSpPr>
        <p:spPr bwMode="auto">
          <a:xfrm>
            <a:off x="4138613" y="4579938"/>
            <a:ext cx="719137" cy="504825"/>
          </a:xfrm>
          <a:prstGeom prst="rightArrow">
            <a:avLst>
              <a:gd name="adj1" fmla="val 50000"/>
              <a:gd name="adj2" fmla="val 35613"/>
            </a:avLst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0547" name="Group 499"/>
          <p:cNvGrpSpPr>
            <a:grpSpLocks/>
          </p:cNvGrpSpPr>
          <p:nvPr/>
        </p:nvGrpSpPr>
        <p:grpSpPr bwMode="auto">
          <a:xfrm>
            <a:off x="1835150" y="4508500"/>
            <a:ext cx="647700" cy="647700"/>
            <a:chOff x="1066" y="3521"/>
            <a:chExt cx="408" cy="408"/>
          </a:xfrm>
        </p:grpSpPr>
        <p:sp>
          <p:nvSpPr>
            <p:cNvPr id="26674" name="Rectangle 485"/>
            <p:cNvSpPr>
              <a:spLocks noChangeArrowheads="1"/>
            </p:cNvSpPr>
            <p:nvPr/>
          </p:nvSpPr>
          <p:spPr bwMode="auto">
            <a:xfrm>
              <a:off x="1066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5" name="Rectangle 487"/>
            <p:cNvSpPr>
              <a:spLocks noChangeArrowheads="1"/>
            </p:cNvSpPr>
            <p:nvPr/>
          </p:nvSpPr>
          <p:spPr bwMode="auto">
            <a:xfrm>
              <a:off x="1338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6" name="Rectangle 488"/>
            <p:cNvSpPr>
              <a:spLocks noChangeArrowheads="1"/>
            </p:cNvSpPr>
            <p:nvPr/>
          </p:nvSpPr>
          <p:spPr bwMode="auto">
            <a:xfrm>
              <a:off x="1066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7" name="Rectangle 489"/>
            <p:cNvSpPr>
              <a:spLocks noChangeArrowheads="1"/>
            </p:cNvSpPr>
            <p:nvPr/>
          </p:nvSpPr>
          <p:spPr bwMode="auto">
            <a:xfrm>
              <a:off x="1202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8" name="Rectangle 490"/>
            <p:cNvSpPr>
              <a:spLocks noChangeArrowheads="1"/>
            </p:cNvSpPr>
            <p:nvPr/>
          </p:nvSpPr>
          <p:spPr bwMode="auto">
            <a:xfrm>
              <a:off x="1202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9" name="Rectangle 494"/>
            <p:cNvSpPr>
              <a:spLocks noChangeArrowheads="1"/>
            </p:cNvSpPr>
            <p:nvPr/>
          </p:nvSpPr>
          <p:spPr bwMode="auto">
            <a:xfrm>
              <a:off x="1066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0" name="Rectangle 495"/>
            <p:cNvSpPr>
              <a:spLocks noChangeArrowheads="1"/>
            </p:cNvSpPr>
            <p:nvPr/>
          </p:nvSpPr>
          <p:spPr bwMode="auto">
            <a:xfrm>
              <a:off x="1202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1" name="Rectangle 496"/>
            <p:cNvSpPr>
              <a:spLocks noChangeArrowheads="1"/>
            </p:cNvSpPr>
            <p:nvPr/>
          </p:nvSpPr>
          <p:spPr bwMode="auto">
            <a:xfrm>
              <a:off x="1338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82" name="Rectangle 497"/>
            <p:cNvSpPr>
              <a:spLocks noChangeArrowheads="1"/>
            </p:cNvSpPr>
            <p:nvPr/>
          </p:nvSpPr>
          <p:spPr bwMode="auto">
            <a:xfrm>
              <a:off x="1338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0546" name="Rectangle 498"/>
          <p:cNvSpPr>
            <a:spLocks noChangeArrowheads="1"/>
          </p:cNvSpPr>
          <p:nvPr/>
        </p:nvSpPr>
        <p:spPr bwMode="auto">
          <a:xfrm>
            <a:off x="2051050" y="472440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0549" name="Group 501"/>
          <p:cNvGrpSpPr>
            <a:grpSpLocks/>
          </p:cNvGrpSpPr>
          <p:nvPr/>
        </p:nvGrpSpPr>
        <p:grpSpPr bwMode="auto">
          <a:xfrm>
            <a:off x="5435600" y="4292600"/>
            <a:ext cx="1728788" cy="1079500"/>
            <a:chOff x="385" y="2659"/>
            <a:chExt cx="1089" cy="680"/>
          </a:xfrm>
        </p:grpSpPr>
        <p:sp>
          <p:nvSpPr>
            <p:cNvPr id="26634" name="Rectangle 502"/>
            <p:cNvSpPr>
              <a:spLocks noChangeArrowheads="1"/>
            </p:cNvSpPr>
            <p:nvPr/>
          </p:nvSpPr>
          <p:spPr bwMode="auto"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5" name="Rectangle 503"/>
            <p:cNvSpPr>
              <a:spLocks noChangeArrowheads="1"/>
            </p:cNvSpPr>
            <p:nvPr/>
          </p:nvSpPr>
          <p:spPr bwMode="auto"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6" name="Rectangle 504"/>
            <p:cNvSpPr>
              <a:spLocks noChangeArrowheads="1"/>
            </p:cNvSpPr>
            <p:nvPr/>
          </p:nvSpPr>
          <p:spPr bwMode="auto"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7" name="Rectangle 505"/>
            <p:cNvSpPr>
              <a:spLocks noChangeArrowheads="1"/>
            </p:cNvSpPr>
            <p:nvPr/>
          </p:nvSpPr>
          <p:spPr bwMode="auto"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8" name="Rectangle 506"/>
            <p:cNvSpPr>
              <a:spLocks noChangeArrowheads="1"/>
            </p:cNvSpPr>
            <p:nvPr/>
          </p:nvSpPr>
          <p:spPr bwMode="auto"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39" name="Rectangle 507"/>
            <p:cNvSpPr>
              <a:spLocks noChangeArrowheads="1"/>
            </p:cNvSpPr>
            <p:nvPr/>
          </p:nvSpPr>
          <p:spPr bwMode="auto"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0" name="Rectangle 508"/>
            <p:cNvSpPr>
              <a:spLocks noChangeArrowheads="1"/>
            </p:cNvSpPr>
            <p:nvPr/>
          </p:nvSpPr>
          <p:spPr bwMode="auto"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1" name="Rectangle 509"/>
            <p:cNvSpPr>
              <a:spLocks noChangeArrowheads="1"/>
            </p:cNvSpPr>
            <p:nvPr/>
          </p:nvSpPr>
          <p:spPr bwMode="auto"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2" name="Rectangle 510"/>
            <p:cNvSpPr>
              <a:spLocks noChangeArrowheads="1"/>
            </p:cNvSpPr>
            <p:nvPr/>
          </p:nvSpPr>
          <p:spPr bwMode="auto"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3" name="Rectangle 511"/>
            <p:cNvSpPr>
              <a:spLocks noChangeArrowheads="1"/>
            </p:cNvSpPr>
            <p:nvPr/>
          </p:nvSpPr>
          <p:spPr bwMode="auto"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4" name="Rectangle 512"/>
            <p:cNvSpPr>
              <a:spLocks noChangeArrowheads="1"/>
            </p:cNvSpPr>
            <p:nvPr/>
          </p:nvSpPr>
          <p:spPr bwMode="auto"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5" name="Rectangle 513"/>
            <p:cNvSpPr>
              <a:spLocks noChangeArrowheads="1"/>
            </p:cNvSpPr>
            <p:nvPr/>
          </p:nvSpPr>
          <p:spPr bwMode="auto"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6" name="Rectangle 514"/>
            <p:cNvSpPr>
              <a:spLocks noChangeArrowheads="1"/>
            </p:cNvSpPr>
            <p:nvPr/>
          </p:nvSpPr>
          <p:spPr bwMode="auto"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7" name="Rectangle 515"/>
            <p:cNvSpPr>
              <a:spLocks noChangeArrowheads="1"/>
            </p:cNvSpPr>
            <p:nvPr/>
          </p:nvSpPr>
          <p:spPr bwMode="auto"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8" name="Rectangle 516"/>
            <p:cNvSpPr>
              <a:spLocks noChangeArrowheads="1"/>
            </p:cNvSpPr>
            <p:nvPr/>
          </p:nvSpPr>
          <p:spPr bwMode="auto"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49" name="Rectangle 517"/>
            <p:cNvSpPr>
              <a:spLocks noChangeArrowheads="1"/>
            </p:cNvSpPr>
            <p:nvPr/>
          </p:nvSpPr>
          <p:spPr bwMode="auto"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0" name="Rectangle 518"/>
            <p:cNvSpPr>
              <a:spLocks noChangeArrowheads="1"/>
            </p:cNvSpPr>
            <p:nvPr/>
          </p:nvSpPr>
          <p:spPr bwMode="auto"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1" name="Rectangle 519"/>
            <p:cNvSpPr>
              <a:spLocks noChangeArrowheads="1"/>
            </p:cNvSpPr>
            <p:nvPr/>
          </p:nvSpPr>
          <p:spPr bwMode="auto"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2" name="Rectangle 520"/>
            <p:cNvSpPr>
              <a:spLocks noChangeArrowheads="1"/>
            </p:cNvSpPr>
            <p:nvPr/>
          </p:nvSpPr>
          <p:spPr bwMode="auto"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3" name="Rectangle 521"/>
            <p:cNvSpPr>
              <a:spLocks noChangeArrowheads="1"/>
            </p:cNvSpPr>
            <p:nvPr/>
          </p:nvSpPr>
          <p:spPr bwMode="auto"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4" name="Rectangle 522"/>
            <p:cNvSpPr>
              <a:spLocks noChangeArrowheads="1"/>
            </p:cNvSpPr>
            <p:nvPr/>
          </p:nvSpPr>
          <p:spPr bwMode="auto"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5" name="Rectangle 523"/>
            <p:cNvSpPr>
              <a:spLocks noChangeArrowheads="1"/>
            </p:cNvSpPr>
            <p:nvPr/>
          </p:nvSpPr>
          <p:spPr bwMode="auto"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6" name="Rectangle 524"/>
            <p:cNvSpPr>
              <a:spLocks noChangeArrowheads="1"/>
            </p:cNvSpPr>
            <p:nvPr/>
          </p:nvSpPr>
          <p:spPr bwMode="auto"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7" name="Rectangle 525"/>
            <p:cNvSpPr>
              <a:spLocks noChangeArrowheads="1"/>
            </p:cNvSpPr>
            <p:nvPr/>
          </p:nvSpPr>
          <p:spPr bwMode="auto"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8" name="Rectangle 526"/>
            <p:cNvSpPr>
              <a:spLocks noChangeArrowheads="1"/>
            </p:cNvSpPr>
            <p:nvPr/>
          </p:nvSpPr>
          <p:spPr bwMode="auto"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9" name="Rectangle 527"/>
            <p:cNvSpPr>
              <a:spLocks noChangeArrowheads="1"/>
            </p:cNvSpPr>
            <p:nvPr/>
          </p:nvSpPr>
          <p:spPr bwMode="auto"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0" name="Rectangle 528"/>
            <p:cNvSpPr>
              <a:spLocks noChangeArrowheads="1"/>
            </p:cNvSpPr>
            <p:nvPr/>
          </p:nvSpPr>
          <p:spPr bwMode="auto"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1" name="Rectangle 529"/>
            <p:cNvSpPr>
              <a:spLocks noChangeArrowheads="1"/>
            </p:cNvSpPr>
            <p:nvPr/>
          </p:nvSpPr>
          <p:spPr bwMode="auto"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2" name="Rectangle 530"/>
            <p:cNvSpPr>
              <a:spLocks noChangeArrowheads="1"/>
            </p:cNvSpPr>
            <p:nvPr/>
          </p:nvSpPr>
          <p:spPr bwMode="auto"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3" name="Rectangle 531"/>
            <p:cNvSpPr>
              <a:spLocks noChangeArrowheads="1"/>
            </p:cNvSpPr>
            <p:nvPr/>
          </p:nvSpPr>
          <p:spPr bwMode="auto"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4" name="Rectangle 532"/>
            <p:cNvSpPr>
              <a:spLocks noChangeArrowheads="1"/>
            </p:cNvSpPr>
            <p:nvPr/>
          </p:nvSpPr>
          <p:spPr bwMode="auto"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5" name="Rectangle 533"/>
            <p:cNvSpPr>
              <a:spLocks noChangeArrowheads="1"/>
            </p:cNvSpPr>
            <p:nvPr/>
          </p:nvSpPr>
          <p:spPr bwMode="auto"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6" name="Rectangle 534"/>
            <p:cNvSpPr>
              <a:spLocks noChangeArrowheads="1"/>
            </p:cNvSpPr>
            <p:nvPr/>
          </p:nvSpPr>
          <p:spPr bwMode="auto"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7" name="Rectangle 535"/>
            <p:cNvSpPr>
              <a:spLocks noChangeArrowheads="1"/>
            </p:cNvSpPr>
            <p:nvPr/>
          </p:nvSpPr>
          <p:spPr bwMode="auto"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8" name="Rectangle 536"/>
            <p:cNvSpPr>
              <a:spLocks noChangeArrowheads="1"/>
            </p:cNvSpPr>
            <p:nvPr/>
          </p:nvSpPr>
          <p:spPr bwMode="auto"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9" name="Rectangle 537"/>
            <p:cNvSpPr>
              <a:spLocks noChangeArrowheads="1"/>
            </p:cNvSpPr>
            <p:nvPr/>
          </p:nvSpPr>
          <p:spPr bwMode="auto"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0" name="Rectangle 538"/>
            <p:cNvSpPr>
              <a:spLocks noChangeArrowheads="1"/>
            </p:cNvSpPr>
            <p:nvPr/>
          </p:nvSpPr>
          <p:spPr bwMode="auto"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1" name="Rectangle 539"/>
            <p:cNvSpPr>
              <a:spLocks noChangeArrowheads="1"/>
            </p:cNvSpPr>
            <p:nvPr/>
          </p:nvSpPr>
          <p:spPr bwMode="auto"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2" name="Rectangle 540"/>
            <p:cNvSpPr>
              <a:spLocks noChangeArrowheads="1"/>
            </p:cNvSpPr>
            <p:nvPr/>
          </p:nvSpPr>
          <p:spPr bwMode="auto"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3" name="Rectangle 541"/>
            <p:cNvSpPr>
              <a:spLocks noChangeArrowheads="1"/>
            </p:cNvSpPr>
            <p:nvPr/>
          </p:nvSpPr>
          <p:spPr bwMode="auto"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0590" name="Rectangle 542"/>
          <p:cNvSpPr>
            <a:spLocks noChangeArrowheads="1"/>
          </p:cNvSpPr>
          <p:nvPr/>
        </p:nvSpPr>
        <p:spPr bwMode="auto">
          <a:xfrm>
            <a:off x="5867400" y="4724400"/>
            <a:ext cx="215900" cy="2159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0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0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30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 autoUpdateAnimBg="0"/>
      <p:bldP spid="130456" grpId="0" animBg="1"/>
      <p:bldP spid="130546" grpId="0" animBg="1"/>
      <p:bldP spid="1305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72" name="Rectangle 44"/>
          <p:cNvSpPr>
            <a:spLocks noGrp="1" noChangeArrowheads="1"/>
          </p:cNvSpPr>
          <p:nvPr>
            <p:ph type="body" idx="1"/>
          </p:nvPr>
        </p:nvSpPr>
        <p:spPr>
          <a:xfrm>
            <a:off x="539553" y="1844824"/>
            <a:ext cx="8064896" cy="3072145"/>
          </a:xfrm>
          <a:solidFill>
            <a:srgbClr val="FFFFFF"/>
          </a:solidFill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Average filter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is one of the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image smoothing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methods. The average filter sets a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template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that includes the neighborhood around the pixel. The average filter replaces the original pixel’s value with the mean pixel value in the template.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均值滤波是图像平滑的方法之一。</a:t>
            </a:r>
          </a:p>
        </p:txBody>
      </p:sp>
      <p:sp>
        <p:nvSpPr>
          <p:cNvPr id="100" name="Rectangle 5"/>
          <p:cNvSpPr>
            <a:spLocks noChangeArrowheads="1"/>
          </p:cNvSpPr>
          <p:nvPr/>
        </p:nvSpPr>
        <p:spPr bwMode="auto">
          <a:xfrm>
            <a:off x="2499624" y="254258"/>
            <a:ext cx="421301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 Smoothing</a:t>
            </a:r>
          </a:p>
          <a:p>
            <a:pPr algn="ctr">
              <a:defRPr/>
            </a:pPr>
            <a:r>
              <a:rPr lang="zh-CN" altLang="en-US" sz="4400" b="1" dirty="0" smtClean="0">
                <a:ea typeface="+mn-ea"/>
                <a:cs typeface="Times New Roman" pitchFamily="18" charset="0"/>
              </a:rPr>
              <a:t>图像</a:t>
            </a:r>
            <a:r>
              <a:rPr lang="zh-CN" altLang="en-US" sz="4400" b="1" dirty="0">
                <a:ea typeface="+mn-ea"/>
                <a:cs typeface="Times New Roman" pitchFamily="18" charset="0"/>
              </a:rPr>
              <a:t>的平滑</a:t>
            </a:r>
          </a:p>
        </p:txBody>
      </p:sp>
    </p:spTree>
    <p:extLst>
      <p:ext uri="{BB962C8B-B14F-4D97-AF65-F5344CB8AC3E}">
        <p14:creationId xmlns:p14="http://schemas.microsoft.com/office/powerpoint/2010/main" val="10090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0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72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5.2 </a:t>
            </a:r>
            <a:r>
              <a:rPr lang="zh-CN" altLang="en-US" sz="3000" b="1" dirty="0">
                <a:solidFill>
                  <a:srgbClr val="0000FF"/>
                </a:solidFill>
                <a:latin typeface="+mn-ea"/>
              </a:rPr>
              <a:t>均值滤波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5.2.2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均值滤波方法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.4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边界保持类平滑滤波</a:t>
            </a:r>
            <a:endParaRPr lang="zh-CN" altLang="en-US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5.4.1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09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     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</p:txBody>
      </p:sp>
      <p:graphicFrame>
        <p:nvGraphicFramePr>
          <p:cNvPr id="305155" name="Object 3"/>
          <p:cNvGraphicFramePr>
            <a:graphicFrameLocks noChangeAspect="1"/>
          </p:cNvGraphicFramePr>
          <p:nvPr/>
        </p:nvGraphicFramePr>
        <p:xfrm>
          <a:off x="4643438" y="2060575"/>
          <a:ext cx="1957387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8" name="Equation" r:id="rId4" imgW="908007" imgH="584280" progId="Equation.DSMT4">
                  <p:embed/>
                </p:oleObj>
              </mc:Choice>
              <mc:Fallback>
                <p:oleObj name="Equation" r:id="rId4" imgW="908007" imgH="584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060575"/>
                        <a:ext cx="1957387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56" name="Text Box 4"/>
          <p:cNvSpPr txBox="1">
            <a:spLocks noChangeArrowheads="1"/>
          </p:cNvSpPr>
          <p:nvPr/>
        </p:nvSpPr>
        <p:spPr bwMode="auto">
          <a:xfrm>
            <a:off x="539750" y="2420938"/>
            <a:ext cx="43211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 smtClean="0">
                <a:latin typeface="+mn-ea"/>
                <a:ea typeface="+mn-ea"/>
              </a:rPr>
              <a:t>以模块运算系数表示即</a:t>
            </a:r>
            <a:r>
              <a:rPr kumimoji="1" lang="zh-CN" altLang="en-US" sz="2800" b="1" dirty="0" smtClean="0">
                <a:ea typeface="华文细黑" panose="02010600040101010101" pitchFamily="2" charset="-122"/>
              </a:rPr>
              <a:t>：</a:t>
            </a:r>
            <a:endParaRPr kumimoji="1" lang="en-US" altLang="zh-CN" sz="2800" b="1" dirty="0" smtClean="0">
              <a:ea typeface="华文细黑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边框保留</a:t>
            </a:r>
            <a:r>
              <a:rPr kumimoji="1" lang="zh-CN" altLang="en-US" sz="2800" b="1" dirty="0" smtClean="0">
                <a:latin typeface="+mn-ea"/>
                <a:ea typeface="+mn-ea"/>
              </a:rPr>
              <a:t>不变。</a:t>
            </a:r>
          </a:p>
        </p:txBody>
      </p:sp>
      <p:graphicFrame>
        <p:nvGraphicFramePr>
          <p:cNvPr id="305256" name="Group 104"/>
          <p:cNvGraphicFramePr>
            <a:graphicFrameLocks noGrp="1"/>
          </p:cNvGraphicFramePr>
          <p:nvPr/>
        </p:nvGraphicFramePr>
        <p:xfrm>
          <a:off x="900113" y="3789363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5195" name="AutoShape 43"/>
          <p:cNvSpPr>
            <a:spLocks noChangeArrowheads="1"/>
          </p:cNvSpPr>
          <p:nvPr/>
        </p:nvSpPr>
        <p:spPr bwMode="auto">
          <a:xfrm>
            <a:off x="3708400" y="4508500"/>
            <a:ext cx="431800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5196" name="Group 44"/>
          <p:cNvGraphicFramePr>
            <a:graphicFrameLocks noGrp="1"/>
          </p:cNvGraphicFramePr>
          <p:nvPr/>
        </p:nvGraphicFramePr>
        <p:xfrm>
          <a:off x="4787900" y="3860800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3"/>
                <a:gridCol w="400050"/>
                <a:gridCol w="404812"/>
                <a:gridCol w="403225"/>
              </a:tblGrid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5234" name="Rectangle 82"/>
          <p:cNvSpPr>
            <a:spLocks noChangeArrowheads="1"/>
          </p:cNvSpPr>
          <p:nvPr/>
        </p:nvSpPr>
        <p:spPr bwMode="auto">
          <a:xfrm>
            <a:off x="900113" y="3789363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35" name="Text Box 83"/>
          <p:cNvSpPr txBox="1">
            <a:spLocks noChangeArrowheads="1"/>
          </p:cNvSpPr>
          <p:nvPr/>
        </p:nvSpPr>
        <p:spPr bwMode="auto">
          <a:xfrm>
            <a:off x="5219700" y="4264025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3</a:t>
            </a:r>
          </a:p>
        </p:txBody>
      </p:sp>
      <p:sp>
        <p:nvSpPr>
          <p:cNvPr id="305236" name="Rectangle 84"/>
          <p:cNvSpPr>
            <a:spLocks noChangeArrowheads="1"/>
          </p:cNvSpPr>
          <p:nvPr/>
        </p:nvSpPr>
        <p:spPr bwMode="auto">
          <a:xfrm>
            <a:off x="1303338" y="3789363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hlink"/>
              </a:solidFill>
            </a:endParaRPr>
          </a:p>
        </p:txBody>
      </p:sp>
      <p:sp>
        <p:nvSpPr>
          <p:cNvPr id="305237" name="Rectangle 85"/>
          <p:cNvSpPr>
            <a:spLocks noChangeArrowheads="1"/>
          </p:cNvSpPr>
          <p:nvPr/>
        </p:nvSpPr>
        <p:spPr bwMode="auto">
          <a:xfrm>
            <a:off x="1692275" y="3775075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38" name="Rectangle 86"/>
          <p:cNvSpPr>
            <a:spLocks noChangeArrowheads="1"/>
          </p:cNvSpPr>
          <p:nvPr/>
        </p:nvSpPr>
        <p:spPr bwMode="auto">
          <a:xfrm>
            <a:off x="900113" y="4135438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39" name="Rectangle 87"/>
          <p:cNvSpPr>
            <a:spLocks noChangeArrowheads="1"/>
          </p:cNvSpPr>
          <p:nvPr/>
        </p:nvSpPr>
        <p:spPr bwMode="auto">
          <a:xfrm>
            <a:off x="1303338" y="4135438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40" name="Rectangle 88"/>
          <p:cNvSpPr>
            <a:spLocks noChangeArrowheads="1"/>
          </p:cNvSpPr>
          <p:nvPr/>
        </p:nvSpPr>
        <p:spPr bwMode="auto">
          <a:xfrm>
            <a:off x="1692275" y="4135438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41" name="Rectangle 89"/>
          <p:cNvSpPr>
            <a:spLocks noChangeArrowheads="1"/>
          </p:cNvSpPr>
          <p:nvPr/>
        </p:nvSpPr>
        <p:spPr bwMode="auto">
          <a:xfrm>
            <a:off x="900113" y="4508500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42" name="Rectangle 90"/>
          <p:cNvSpPr>
            <a:spLocks noChangeArrowheads="1"/>
          </p:cNvSpPr>
          <p:nvPr/>
        </p:nvSpPr>
        <p:spPr bwMode="auto">
          <a:xfrm>
            <a:off x="1303338" y="4508500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43" name="Rectangle 91"/>
          <p:cNvSpPr>
            <a:spLocks noChangeArrowheads="1"/>
          </p:cNvSpPr>
          <p:nvPr/>
        </p:nvSpPr>
        <p:spPr bwMode="auto">
          <a:xfrm>
            <a:off x="1692275" y="4508500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44" name="Text Box 92"/>
          <p:cNvSpPr txBox="1">
            <a:spLocks noChangeArrowheads="1"/>
          </p:cNvSpPr>
          <p:nvPr/>
        </p:nvSpPr>
        <p:spPr bwMode="auto">
          <a:xfrm>
            <a:off x="5608638" y="4264025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4</a:t>
            </a:r>
          </a:p>
        </p:txBody>
      </p:sp>
      <p:sp>
        <p:nvSpPr>
          <p:cNvPr id="305245" name="Text Box 93"/>
          <p:cNvSpPr txBox="1">
            <a:spLocks noChangeArrowheads="1"/>
          </p:cNvSpPr>
          <p:nvPr/>
        </p:nvSpPr>
        <p:spPr bwMode="auto">
          <a:xfrm>
            <a:off x="6011863" y="4249738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4</a:t>
            </a:r>
          </a:p>
        </p:txBody>
      </p:sp>
      <p:sp>
        <p:nvSpPr>
          <p:cNvPr id="305246" name="Text Box 94"/>
          <p:cNvSpPr txBox="1">
            <a:spLocks noChangeArrowheads="1"/>
          </p:cNvSpPr>
          <p:nvPr/>
        </p:nvSpPr>
        <p:spPr bwMode="auto">
          <a:xfrm>
            <a:off x="5205413" y="4610100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rgbClr val="CC3399"/>
                </a:solidFill>
              </a:rPr>
              <a:t>5</a:t>
            </a:r>
          </a:p>
        </p:txBody>
      </p:sp>
      <p:sp>
        <p:nvSpPr>
          <p:cNvPr id="305247" name="Text Box 95"/>
          <p:cNvSpPr txBox="1">
            <a:spLocks noChangeArrowheads="1"/>
          </p:cNvSpPr>
          <p:nvPr/>
        </p:nvSpPr>
        <p:spPr bwMode="auto">
          <a:xfrm>
            <a:off x="5608638" y="4624388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5</a:t>
            </a:r>
          </a:p>
        </p:txBody>
      </p:sp>
      <p:sp>
        <p:nvSpPr>
          <p:cNvPr id="305248" name="Text Box 96"/>
          <p:cNvSpPr txBox="1">
            <a:spLocks noChangeArrowheads="1"/>
          </p:cNvSpPr>
          <p:nvPr/>
        </p:nvSpPr>
        <p:spPr bwMode="auto">
          <a:xfrm>
            <a:off x="6011863" y="4610100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rgbClr val="CC3399"/>
                </a:solidFill>
              </a:rPr>
              <a:t>6</a:t>
            </a:r>
          </a:p>
        </p:txBody>
      </p:sp>
      <p:sp>
        <p:nvSpPr>
          <p:cNvPr id="305249" name="Text Box 97"/>
          <p:cNvSpPr txBox="1">
            <a:spLocks noChangeArrowheads="1"/>
          </p:cNvSpPr>
          <p:nvPr/>
        </p:nvSpPr>
        <p:spPr bwMode="auto">
          <a:xfrm>
            <a:off x="5219700" y="4984750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6</a:t>
            </a:r>
          </a:p>
        </p:txBody>
      </p:sp>
      <p:sp>
        <p:nvSpPr>
          <p:cNvPr id="305250" name="Text Box 98"/>
          <p:cNvSpPr txBox="1">
            <a:spLocks noChangeArrowheads="1"/>
          </p:cNvSpPr>
          <p:nvPr/>
        </p:nvSpPr>
        <p:spPr bwMode="auto">
          <a:xfrm>
            <a:off x="5637213" y="4984750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7</a:t>
            </a:r>
          </a:p>
        </p:txBody>
      </p:sp>
      <p:sp>
        <p:nvSpPr>
          <p:cNvPr id="305251" name="Text Box 99"/>
          <p:cNvSpPr txBox="1">
            <a:spLocks noChangeArrowheads="1"/>
          </p:cNvSpPr>
          <p:nvPr/>
        </p:nvSpPr>
        <p:spPr bwMode="auto">
          <a:xfrm>
            <a:off x="6011863" y="5013325"/>
            <a:ext cx="32385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CC3399"/>
                </a:solidFill>
              </a:rPr>
              <a:t>8</a:t>
            </a:r>
          </a:p>
        </p:txBody>
      </p:sp>
      <p:sp>
        <p:nvSpPr>
          <p:cNvPr id="305252" name="Text Box 100"/>
          <p:cNvSpPr txBox="1">
            <a:spLocks noChangeArrowheads="1"/>
          </p:cNvSpPr>
          <p:nvPr/>
        </p:nvSpPr>
        <p:spPr bwMode="auto">
          <a:xfrm>
            <a:off x="1235075" y="57007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C=6.6316</a:t>
            </a:r>
          </a:p>
        </p:txBody>
      </p:sp>
      <p:sp>
        <p:nvSpPr>
          <p:cNvPr id="305253" name="Text Box 101"/>
          <p:cNvSpPr txBox="1">
            <a:spLocks noChangeArrowheads="1"/>
          </p:cNvSpPr>
          <p:nvPr/>
        </p:nvSpPr>
        <p:spPr bwMode="auto">
          <a:xfrm>
            <a:off x="5181600" y="57150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C=5.5263</a:t>
            </a:r>
          </a:p>
        </p:txBody>
      </p:sp>
      <p:sp>
        <p:nvSpPr>
          <p:cNvPr id="25703" name="Rectangle 102"/>
          <p:cNvSpPr>
            <a:spLocks noChangeArrowheads="1"/>
          </p:cNvSpPr>
          <p:nvPr/>
        </p:nvSpPr>
        <p:spPr bwMode="auto">
          <a:xfrm>
            <a:off x="468313" y="620713"/>
            <a:ext cx="7921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b="1" dirty="0" smtClean="0">
                <a:latin typeface="+mj-ea"/>
                <a:ea typeface="+mj-ea"/>
              </a:rPr>
              <a:t>均值滤波器</a:t>
            </a:r>
            <a:r>
              <a:rPr lang="zh-CN" altLang="en-US" sz="4400" dirty="0" smtClean="0">
                <a:solidFill>
                  <a:schemeClr val="folHlink"/>
                </a:solidFill>
                <a:latin typeface="+mj-ea"/>
                <a:ea typeface="+mj-ea"/>
              </a:rPr>
              <a:t/>
            </a:r>
            <a:br>
              <a:rPr lang="zh-CN" altLang="en-US" sz="4400" dirty="0" smtClean="0">
                <a:solidFill>
                  <a:schemeClr val="folHlink"/>
                </a:solidFill>
                <a:latin typeface="+mj-ea"/>
                <a:ea typeface="+mj-ea"/>
              </a:rPr>
            </a:br>
            <a:r>
              <a:rPr lang="zh-CN" altLang="en-US" sz="3600" dirty="0" smtClean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en-US" altLang="zh-CN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 smtClean="0">
                <a:latin typeface="+mn-ea"/>
                <a:ea typeface="+mn-ea"/>
              </a:rPr>
              <a:t>处理方法</a:t>
            </a:r>
          </a:p>
        </p:txBody>
      </p:sp>
      <p:sp>
        <p:nvSpPr>
          <p:cNvPr id="305257" name="Oval 105"/>
          <p:cNvSpPr>
            <a:spLocks noChangeArrowheads="1"/>
          </p:cNvSpPr>
          <p:nvPr/>
        </p:nvSpPr>
        <p:spPr bwMode="auto">
          <a:xfrm>
            <a:off x="5867400" y="2492375"/>
            <a:ext cx="360363" cy="431800"/>
          </a:xfrm>
          <a:prstGeom prst="ellipse">
            <a:avLst/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5258" name="Line 106"/>
          <p:cNvSpPr>
            <a:spLocks noChangeShapeType="1"/>
          </p:cNvSpPr>
          <p:nvPr/>
        </p:nvSpPr>
        <p:spPr bwMode="auto">
          <a:xfrm flipH="1">
            <a:off x="6234113" y="1773238"/>
            <a:ext cx="1150937" cy="792162"/>
          </a:xfrm>
          <a:prstGeom prst="line">
            <a:avLst/>
          </a:prstGeom>
          <a:noFill/>
          <a:ln w="9525">
            <a:solidFill>
              <a:srgbClr val="FF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5259" name="Text Box 107"/>
          <p:cNvSpPr txBox="1">
            <a:spLocks noChangeArrowheads="1"/>
          </p:cNvSpPr>
          <p:nvPr/>
        </p:nvSpPr>
        <p:spPr bwMode="auto">
          <a:xfrm>
            <a:off x="7364413" y="1574800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b="1" dirty="0" smtClean="0">
                <a:latin typeface="+mn-ea"/>
                <a:ea typeface="+mn-ea"/>
              </a:rPr>
              <a:t>待处理像素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5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5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051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5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5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05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05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05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305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305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305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305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305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30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0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30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6" grpId="0" autoUpdateAnimBg="0"/>
      <p:bldP spid="305195" grpId="0" animBg="1"/>
      <p:bldP spid="305234" grpId="0" animBg="1"/>
      <p:bldP spid="305234" grpId="1" animBg="1"/>
      <p:bldP spid="305235" grpId="0" animBg="1" autoUpdateAnimBg="0"/>
      <p:bldP spid="305236" grpId="0" animBg="1" autoUpdateAnimBg="0"/>
      <p:bldP spid="305236" grpId="1" animBg="1"/>
      <p:bldP spid="305237" grpId="0" animBg="1"/>
      <p:bldP spid="305237" grpId="1" animBg="1"/>
      <p:bldP spid="305238" grpId="0" animBg="1"/>
      <p:bldP spid="305238" grpId="1" animBg="1"/>
      <p:bldP spid="305239" grpId="0" animBg="1"/>
      <p:bldP spid="305239" grpId="1" animBg="1"/>
      <p:bldP spid="305240" grpId="0" animBg="1"/>
      <p:bldP spid="305240" grpId="1" animBg="1"/>
      <p:bldP spid="305241" grpId="0" animBg="1"/>
      <p:bldP spid="305241" grpId="1" animBg="1"/>
      <p:bldP spid="305242" grpId="0" animBg="1"/>
      <p:bldP spid="305242" grpId="1" animBg="1"/>
      <p:bldP spid="305243" grpId="0" animBg="1"/>
      <p:bldP spid="305243" grpId="1" animBg="1"/>
      <p:bldP spid="305244" grpId="0" animBg="1" autoUpdateAnimBg="0"/>
      <p:bldP spid="305245" grpId="0" animBg="1" autoUpdateAnimBg="0"/>
      <p:bldP spid="305246" grpId="0" animBg="1" autoUpdateAnimBg="0"/>
      <p:bldP spid="305247" grpId="0" animBg="1" autoUpdateAnimBg="0"/>
      <p:bldP spid="305248" grpId="0" animBg="1" autoUpdateAnimBg="0"/>
      <p:bldP spid="305249" grpId="0" animBg="1" autoUpdateAnimBg="0"/>
      <p:bldP spid="305250" grpId="0" animBg="1" autoUpdateAnimBg="0"/>
      <p:bldP spid="305251" grpId="0" animBg="1" autoUpdateAnimBg="0"/>
      <p:bldP spid="305252" grpId="0" autoUpdateAnimBg="0"/>
      <p:bldP spid="305253" grpId="0" autoUpdateAnimBg="0"/>
      <p:bldP spid="305257" grpId="0" animBg="1"/>
      <p:bldP spid="305258" grpId="0" animBg="1"/>
      <p:bldP spid="3052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00" name="Rectangle 8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画面边框保留效果</a:t>
            </a:r>
            <a:endParaRPr lang="zh-CN" altLang="en-US" dirty="0"/>
          </a:p>
        </p:txBody>
      </p:sp>
      <p:pic>
        <p:nvPicPr>
          <p:cNvPr id="340996" name="Picture 4" descr="Tests2filte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2454275"/>
            <a:ext cx="3703637" cy="2778125"/>
          </a:xfrm>
        </p:spPr>
      </p:pic>
      <p:pic>
        <p:nvPicPr>
          <p:cNvPr id="340999" name="Picture 7" descr="Tests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175" y="2455863"/>
            <a:ext cx="3702050" cy="2776537"/>
          </a:xfrm>
        </p:spPr>
      </p:pic>
    </p:spTree>
    <p:extLst>
      <p:ext uri="{BB962C8B-B14F-4D97-AF65-F5344CB8AC3E}">
        <p14:creationId xmlns:p14="http://schemas.microsoft.com/office/powerpoint/2010/main" val="20253266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495300"/>
            <a:ext cx="6900862" cy="609600"/>
          </a:xfrm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Average Filter 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均值滤波器</a:t>
            </a:r>
          </a:p>
        </p:txBody>
      </p:sp>
      <p:graphicFrame>
        <p:nvGraphicFramePr>
          <p:cNvPr id="381956" name="Object 2"/>
          <p:cNvGraphicFramePr>
            <a:graphicFrameLocks noChangeAspect="1"/>
          </p:cNvGraphicFramePr>
          <p:nvPr/>
        </p:nvGraphicFramePr>
        <p:xfrm>
          <a:off x="5245100" y="1844675"/>
          <a:ext cx="2449513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Equation" r:id="rId3" imgW="1041120" imgH="711000" progId="Equation.DSMT4">
                  <p:embed/>
                </p:oleObj>
              </mc:Choice>
              <mc:Fallback>
                <p:oleObj name="Equation" r:id="rId3" imgW="10411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1844675"/>
                        <a:ext cx="2449513" cy="167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7" name="Text Box 5"/>
          <p:cNvSpPr txBox="1">
            <a:spLocks noChangeArrowheads="1"/>
          </p:cNvSpPr>
          <p:nvPr/>
        </p:nvSpPr>
        <p:spPr bwMode="auto">
          <a:xfrm>
            <a:off x="482600" y="1409700"/>
            <a:ext cx="471805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kumimoji="1" lang="en-US" altLang="zh-CN" sz="3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Expressed with the coefficients in the template:</a:t>
            </a:r>
            <a:endParaRPr kumimoji="1" lang="zh-CN" altLang="en-US" sz="32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1" lang="zh-CN" altLang="en-US" sz="3200" b="0" dirty="0">
                <a:ea typeface="+mn-ea"/>
                <a:cs typeface="Times New Roman" pitchFamily="18" charset="0"/>
              </a:rPr>
              <a:t>以模板运算系数表示即</a:t>
            </a:r>
            <a:r>
              <a:rPr kumimoji="1" lang="zh-CN" altLang="en-US" sz="3200" b="0" dirty="0" smtClean="0">
                <a:ea typeface="+mn-ea"/>
                <a:cs typeface="Times New Roman" pitchFamily="18" charset="0"/>
              </a:rPr>
              <a:t>：</a:t>
            </a:r>
            <a:endParaRPr kumimoji="1" lang="en-US" altLang="zh-CN" sz="3200" b="0" dirty="0" smtClean="0">
              <a:ea typeface="+mn-ea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1"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练习：</a:t>
            </a:r>
            <a:endParaRPr kumimoji="1" lang="zh-CN" altLang="en-US" sz="3200" b="1" dirty="0">
              <a:solidFill>
                <a:srgbClr val="0000FF"/>
              </a:solidFill>
              <a:ea typeface="+mn-ea"/>
              <a:cs typeface="Times New Roman" pitchFamily="18" charset="0"/>
            </a:endParaRPr>
          </a:p>
        </p:txBody>
      </p:sp>
      <p:graphicFrame>
        <p:nvGraphicFramePr>
          <p:cNvPr id="38206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3062"/>
              </p:ext>
            </p:extLst>
          </p:nvPr>
        </p:nvGraphicFramePr>
        <p:xfrm>
          <a:off x="1504975" y="4319040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1996" name="AutoShape 44"/>
          <p:cNvSpPr>
            <a:spLocks noChangeArrowheads="1"/>
          </p:cNvSpPr>
          <p:nvPr/>
        </p:nvSpPr>
        <p:spPr bwMode="auto">
          <a:xfrm>
            <a:off x="4097362" y="4606377"/>
            <a:ext cx="647700" cy="86518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graphicFrame>
        <p:nvGraphicFramePr>
          <p:cNvPr id="382071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2069"/>
              </p:ext>
            </p:extLst>
          </p:nvPr>
        </p:nvGraphicFramePr>
        <p:xfrm>
          <a:off x="5364187" y="4406352"/>
          <a:ext cx="2016125" cy="1830960"/>
        </p:xfrm>
        <a:graphic>
          <a:graphicData uri="http://schemas.openxmlformats.org/drawingml/2006/table">
            <a:tbl>
              <a:tblPr/>
              <a:tblGrid>
                <a:gridCol w="403225"/>
                <a:gridCol w="447675"/>
                <a:gridCol w="357188"/>
                <a:gridCol w="404812"/>
                <a:gridCol w="403225"/>
              </a:tblGrid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marL="18000" marR="18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2035" name="Rectangle 83"/>
          <p:cNvSpPr>
            <a:spLocks noChangeArrowheads="1"/>
          </p:cNvSpPr>
          <p:nvPr/>
        </p:nvSpPr>
        <p:spPr bwMode="auto">
          <a:xfrm>
            <a:off x="1504975" y="4319040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36" name="Text Box 84"/>
          <p:cNvSpPr txBox="1">
            <a:spLocks noChangeArrowheads="1"/>
          </p:cNvSpPr>
          <p:nvPr/>
        </p:nvSpPr>
        <p:spPr bwMode="auto">
          <a:xfrm>
            <a:off x="5824562" y="4793702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37" name="Rectangle 85"/>
          <p:cNvSpPr>
            <a:spLocks noChangeArrowheads="1"/>
          </p:cNvSpPr>
          <p:nvPr/>
        </p:nvSpPr>
        <p:spPr bwMode="auto">
          <a:xfrm>
            <a:off x="1908200" y="4319040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b="0">
              <a:solidFill>
                <a:schemeClr val="hlink"/>
              </a:solidFill>
              <a:ea typeface="+mn-ea"/>
              <a:cs typeface="Times New Roman" pitchFamily="18" charset="0"/>
            </a:endParaRPr>
          </a:p>
        </p:txBody>
      </p:sp>
      <p:sp>
        <p:nvSpPr>
          <p:cNvPr id="382038" name="Rectangle 86"/>
          <p:cNvSpPr>
            <a:spLocks noChangeArrowheads="1"/>
          </p:cNvSpPr>
          <p:nvPr/>
        </p:nvSpPr>
        <p:spPr bwMode="auto">
          <a:xfrm>
            <a:off x="2297137" y="4304752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39" name="Rectangle 87"/>
          <p:cNvSpPr>
            <a:spLocks noChangeArrowheads="1"/>
          </p:cNvSpPr>
          <p:nvPr/>
        </p:nvSpPr>
        <p:spPr bwMode="auto">
          <a:xfrm>
            <a:off x="1504975" y="4665115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0" name="Rectangle 88"/>
          <p:cNvSpPr>
            <a:spLocks noChangeArrowheads="1"/>
          </p:cNvSpPr>
          <p:nvPr/>
        </p:nvSpPr>
        <p:spPr bwMode="auto">
          <a:xfrm>
            <a:off x="1908200" y="4665115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1" name="Rectangle 89"/>
          <p:cNvSpPr>
            <a:spLocks noChangeArrowheads="1"/>
          </p:cNvSpPr>
          <p:nvPr/>
        </p:nvSpPr>
        <p:spPr bwMode="auto">
          <a:xfrm>
            <a:off x="2297137" y="4665115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2" name="Rectangle 90"/>
          <p:cNvSpPr>
            <a:spLocks noChangeArrowheads="1"/>
          </p:cNvSpPr>
          <p:nvPr/>
        </p:nvSpPr>
        <p:spPr bwMode="auto">
          <a:xfrm>
            <a:off x="1504975" y="5038177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3" name="Rectangle 91"/>
          <p:cNvSpPr>
            <a:spLocks noChangeArrowheads="1"/>
          </p:cNvSpPr>
          <p:nvPr/>
        </p:nvSpPr>
        <p:spPr bwMode="auto">
          <a:xfrm>
            <a:off x="1908200" y="5038177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4" name="Rectangle 92"/>
          <p:cNvSpPr>
            <a:spLocks noChangeArrowheads="1"/>
          </p:cNvSpPr>
          <p:nvPr/>
        </p:nvSpPr>
        <p:spPr bwMode="auto">
          <a:xfrm>
            <a:off x="2297137" y="5038177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2045" name="Text Box 93"/>
          <p:cNvSpPr txBox="1">
            <a:spLocks noChangeArrowheads="1"/>
          </p:cNvSpPr>
          <p:nvPr/>
        </p:nvSpPr>
        <p:spPr bwMode="auto">
          <a:xfrm>
            <a:off x="6213500" y="4793702"/>
            <a:ext cx="323850" cy="320675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46" name="Text Box 94"/>
          <p:cNvSpPr txBox="1">
            <a:spLocks noChangeArrowheads="1"/>
          </p:cNvSpPr>
          <p:nvPr/>
        </p:nvSpPr>
        <p:spPr bwMode="auto">
          <a:xfrm>
            <a:off x="6616725" y="4779415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47" name="Text Box 95"/>
          <p:cNvSpPr txBox="1">
            <a:spLocks noChangeArrowheads="1"/>
          </p:cNvSpPr>
          <p:nvPr/>
        </p:nvSpPr>
        <p:spPr bwMode="auto">
          <a:xfrm>
            <a:off x="5810275" y="5139777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48" name="Text Box 96"/>
          <p:cNvSpPr txBox="1">
            <a:spLocks noChangeArrowheads="1"/>
          </p:cNvSpPr>
          <p:nvPr/>
        </p:nvSpPr>
        <p:spPr bwMode="auto">
          <a:xfrm>
            <a:off x="6213500" y="5154065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49" name="Text Box 97"/>
          <p:cNvSpPr txBox="1">
            <a:spLocks noChangeArrowheads="1"/>
          </p:cNvSpPr>
          <p:nvPr/>
        </p:nvSpPr>
        <p:spPr bwMode="auto">
          <a:xfrm>
            <a:off x="6616725" y="5139777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50" name="Text Box 98"/>
          <p:cNvSpPr txBox="1">
            <a:spLocks noChangeArrowheads="1"/>
          </p:cNvSpPr>
          <p:nvPr/>
        </p:nvSpPr>
        <p:spPr bwMode="auto">
          <a:xfrm>
            <a:off x="5824562" y="5514427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51" name="Text Box 99"/>
          <p:cNvSpPr txBox="1">
            <a:spLocks noChangeArrowheads="1"/>
          </p:cNvSpPr>
          <p:nvPr/>
        </p:nvSpPr>
        <p:spPr bwMode="auto">
          <a:xfrm>
            <a:off x="6242075" y="5514427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382052" name="Text Box 100"/>
          <p:cNvSpPr txBox="1">
            <a:spLocks noChangeArrowheads="1"/>
          </p:cNvSpPr>
          <p:nvPr/>
        </p:nvSpPr>
        <p:spPr bwMode="auto">
          <a:xfrm>
            <a:off x="6616725" y="5500140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216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819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7" grpId="0" autoUpdateAnimBg="0"/>
      <p:bldP spid="381996" grpId="0" animBg="1"/>
      <p:bldP spid="382035" grpId="0" animBg="1"/>
      <p:bldP spid="382036" grpId="0" animBg="1" autoUpdateAnimBg="0"/>
      <p:bldP spid="382037" grpId="0" animBg="1" autoUpdateAnimBg="0"/>
      <p:bldP spid="382038" grpId="0" animBg="1"/>
      <p:bldP spid="382039" grpId="0" animBg="1"/>
      <p:bldP spid="382040" grpId="0" animBg="1"/>
      <p:bldP spid="382041" grpId="0" animBg="1"/>
      <p:bldP spid="382042" grpId="0" animBg="1"/>
      <p:bldP spid="382043" grpId="0" animBg="1"/>
      <p:bldP spid="382044" grpId="0" animBg="1"/>
      <p:bldP spid="382045" grpId="0" animBg="1" autoUpdateAnimBg="0"/>
      <p:bldP spid="382046" grpId="0" animBg="1" autoUpdateAnimBg="0"/>
      <p:bldP spid="382047" grpId="0" animBg="1" autoUpdateAnimBg="0"/>
      <p:bldP spid="382048" grpId="0" animBg="1" autoUpdateAnimBg="0"/>
      <p:bldP spid="382049" grpId="0" animBg="1" autoUpdateAnimBg="0"/>
      <p:bldP spid="382050" grpId="0" animBg="1" autoUpdateAnimBg="0"/>
      <p:bldP spid="382051" grpId="0" animBg="1" autoUpdateAnimBg="0"/>
      <p:bldP spid="38205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968375" y="495300"/>
            <a:ext cx="7585075" cy="609600"/>
          </a:xfrm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Average Filter 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均值滤波器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754188"/>
            <a:ext cx="7489825" cy="4368800"/>
          </a:xfrm>
          <a:solidFill>
            <a:srgbClr val="FFFFFF"/>
          </a:solidFill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latin typeface="Times New Roman" pitchFamily="18" charset="0"/>
                <a:cs typeface="Times New Roman" pitchFamily="18" charset="0"/>
              </a:rPr>
              <a:t>     </a:t>
            </a: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85028" name="Object 2"/>
          <p:cNvGraphicFramePr>
            <a:graphicFrameLocks noChangeAspect="1"/>
          </p:cNvGraphicFramePr>
          <p:nvPr/>
        </p:nvGraphicFramePr>
        <p:xfrm>
          <a:off x="5245100" y="1844675"/>
          <a:ext cx="2500313" cy="170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1" name="Equation" r:id="rId3" imgW="1041120" imgH="711000" progId="Equation.DSMT4">
                  <p:embed/>
                </p:oleObj>
              </mc:Choice>
              <mc:Fallback>
                <p:oleObj name="Equation" r:id="rId3" imgW="10411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1844675"/>
                        <a:ext cx="2500313" cy="170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29" name="Text Box 5"/>
          <p:cNvSpPr txBox="1">
            <a:spLocks noChangeArrowheads="1"/>
          </p:cNvSpPr>
          <p:nvPr/>
        </p:nvSpPr>
        <p:spPr bwMode="auto">
          <a:xfrm>
            <a:off x="587375" y="1638300"/>
            <a:ext cx="49149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kumimoji="1" lang="en-US" altLang="zh-CN" sz="3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Expressed with the coefficients in the template:</a:t>
            </a:r>
            <a:endParaRPr kumimoji="1" lang="zh-CN" altLang="en-US" sz="32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1" lang="zh-CN" altLang="en-US" sz="3200" b="0" dirty="0">
                <a:ea typeface="+mn-ea"/>
                <a:cs typeface="Times New Roman" pitchFamily="18" charset="0"/>
              </a:rPr>
              <a:t>以模块运算系数表示即</a:t>
            </a:r>
            <a:r>
              <a:rPr kumimoji="1" lang="zh-CN" altLang="en-US" sz="3200" b="0" dirty="0" smtClean="0">
                <a:ea typeface="+mn-ea"/>
                <a:cs typeface="Times New Roman" pitchFamily="18" charset="0"/>
              </a:rPr>
              <a:t>：</a:t>
            </a:r>
            <a:endParaRPr kumimoji="1" lang="en-US" altLang="zh-CN" sz="3200" b="0" dirty="0" smtClean="0">
              <a:ea typeface="+mn-ea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1"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练习：</a:t>
            </a:r>
            <a:endParaRPr kumimoji="1" lang="zh-CN" altLang="en-US" sz="3200" b="1" dirty="0">
              <a:solidFill>
                <a:srgbClr val="0000FF"/>
              </a:solidFill>
              <a:ea typeface="+mn-ea"/>
              <a:cs typeface="Times New Roman" pitchFamily="18" charset="0"/>
            </a:endParaRPr>
          </a:p>
        </p:txBody>
      </p:sp>
      <p:graphicFrame>
        <p:nvGraphicFramePr>
          <p:cNvPr id="385030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81345"/>
              </p:ext>
            </p:extLst>
          </p:nvPr>
        </p:nvGraphicFramePr>
        <p:xfrm>
          <a:off x="1349375" y="4481091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5068" name="AutoShape 44"/>
          <p:cNvSpPr>
            <a:spLocks noChangeArrowheads="1"/>
          </p:cNvSpPr>
          <p:nvPr/>
        </p:nvSpPr>
        <p:spPr bwMode="auto">
          <a:xfrm>
            <a:off x="3941763" y="4768428"/>
            <a:ext cx="647700" cy="86518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graphicFrame>
        <p:nvGraphicFramePr>
          <p:cNvPr id="38506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48871"/>
              </p:ext>
            </p:extLst>
          </p:nvPr>
        </p:nvGraphicFramePr>
        <p:xfrm>
          <a:off x="5229225" y="4552528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5107" name="Rectangle 83"/>
          <p:cNvSpPr>
            <a:spLocks noChangeArrowheads="1"/>
          </p:cNvSpPr>
          <p:nvPr/>
        </p:nvSpPr>
        <p:spPr bwMode="auto">
          <a:xfrm>
            <a:off x="1349375" y="4481091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08" name="Text Box 84"/>
          <p:cNvSpPr txBox="1">
            <a:spLocks noChangeArrowheads="1"/>
          </p:cNvSpPr>
          <p:nvPr/>
        </p:nvSpPr>
        <p:spPr bwMode="auto">
          <a:xfrm>
            <a:off x="5668963" y="4955753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09" name="Rectangle 85"/>
          <p:cNvSpPr>
            <a:spLocks noChangeArrowheads="1"/>
          </p:cNvSpPr>
          <p:nvPr/>
        </p:nvSpPr>
        <p:spPr bwMode="auto">
          <a:xfrm>
            <a:off x="1752600" y="4481091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b="0">
              <a:solidFill>
                <a:schemeClr val="hlink"/>
              </a:solidFill>
              <a:ea typeface="+mn-ea"/>
              <a:cs typeface="Times New Roman" pitchFamily="18" charset="0"/>
            </a:endParaRPr>
          </a:p>
        </p:txBody>
      </p:sp>
      <p:sp>
        <p:nvSpPr>
          <p:cNvPr id="385110" name="Rectangle 86"/>
          <p:cNvSpPr>
            <a:spLocks noChangeArrowheads="1"/>
          </p:cNvSpPr>
          <p:nvPr/>
        </p:nvSpPr>
        <p:spPr bwMode="auto">
          <a:xfrm>
            <a:off x="2141538" y="4466803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1" name="Rectangle 87"/>
          <p:cNvSpPr>
            <a:spLocks noChangeArrowheads="1"/>
          </p:cNvSpPr>
          <p:nvPr/>
        </p:nvSpPr>
        <p:spPr bwMode="auto">
          <a:xfrm>
            <a:off x="1349375" y="4827166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2" name="Rectangle 88"/>
          <p:cNvSpPr>
            <a:spLocks noChangeArrowheads="1"/>
          </p:cNvSpPr>
          <p:nvPr/>
        </p:nvSpPr>
        <p:spPr bwMode="auto">
          <a:xfrm>
            <a:off x="1752600" y="4827166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3" name="Rectangle 89"/>
          <p:cNvSpPr>
            <a:spLocks noChangeArrowheads="1"/>
          </p:cNvSpPr>
          <p:nvPr/>
        </p:nvSpPr>
        <p:spPr bwMode="auto">
          <a:xfrm>
            <a:off x="2141538" y="4827166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4" name="Rectangle 90"/>
          <p:cNvSpPr>
            <a:spLocks noChangeArrowheads="1"/>
          </p:cNvSpPr>
          <p:nvPr/>
        </p:nvSpPr>
        <p:spPr bwMode="auto">
          <a:xfrm>
            <a:off x="1349375" y="5200228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5" name="Rectangle 91"/>
          <p:cNvSpPr>
            <a:spLocks noChangeArrowheads="1"/>
          </p:cNvSpPr>
          <p:nvPr/>
        </p:nvSpPr>
        <p:spPr bwMode="auto">
          <a:xfrm>
            <a:off x="1752600" y="5200228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6" name="Rectangle 92"/>
          <p:cNvSpPr>
            <a:spLocks noChangeArrowheads="1"/>
          </p:cNvSpPr>
          <p:nvPr/>
        </p:nvSpPr>
        <p:spPr bwMode="auto">
          <a:xfrm>
            <a:off x="2141538" y="5200228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5117" name="Text Box 93"/>
          <p:cNvSpPr txBox="1">
            <a:spLocks noChangeArrowheads="1"/>
          </p:cNvSpPr>
          <p:nvPr/>
        </p:nvSpPr>
        <p:spPr bwMode="auto">
          <a:xfrm>
            <a:off x="6057900" y="4955753"/>
            <a:ext cx="323850" cy="306388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18" name="Text Box 94"/>
          <p:cNvSpPr txBox="1">
            <a:spLocks noChangeArrowheads="1"/>
          </p:cNvSpPr>
          <p:nvPr/>
        </p:nvSpPr>
        <p:spPr bwMode="auto">
          <a:xfrm>
            <a:off x="6461125" y="4941466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19" name="Text Box 95"/>
          <p:cNvSpPr txBox="1">
            <a:spLocks noChangeArrowheads="1"/>
          </p:cNvSpPr>
          <p:nvPr/>
        </p:nvSpPr>
        <p:spPr bwMode="auto">
          <a:xfrm>
            <a:off x="5654675" y="5301828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20" name="Text Box 96"/>
          <p:cNvSpPr txBox="1">
            <a:spLocks noChangeArrowheads="1"/>
          </p:cNvSpPr>
          <p:nvPr/>
        </p:nvSpPr>
        <p:spPr bwMode="auto">
          <a:xfrm>
            <a:off x="6057900" y="5316116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21" name="Text Box 97"/>
          <p:cNvSpPr txBox="1">
            <a:spLocks noChangeArrowheads="1"/>
          </p:cNvSpPr>
          <p:nvPr/>
        </p:nvSpPr>
        <p:spPr bwMode="auto">
          <a:xfrm>
            <a:off x="6461125" y="5301828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22" name="Text Box 98"/>
          <p:cNvSpPr txBox="1">
            <a:spLocks noChangeArrowheads="1"/>
          </p:cNvSpPr>
          <p:nvPr/>
        </p:nvSpPr>
        <p:spPr bwMode="auto">
          <a:xfrm>
            <a:off x="5668963" y="5676478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23" name="Text Box 99"/>
          <p:cNvSpPr txBox="1">
            <a:spLocks noChangeArrowheads="1"/>
          </p:cNvSpPr>
          <p:nvPr/>
        </p:nvSpPr>
        <p:spPr bwMode="auto">
          <a:xfrm>
            <a:off x="6086475" y="5676478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85124" name="Text Box 100"/>
          <p:cNvSpPr txBox="1">
            <a:spLocks noChangeArrowheads="1"/>
          </p:cNvSpPr>
          <p:nvPr/>
        </p:nvSpPr>
        <p:spPr bwMode="auto">
          <a:xfrm>
            <a:off x="6461125" y="5662191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3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850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38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1" dur="1000"/>
                                        <p:tgtEl>
                                          <p:spTgt spid="38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85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1000"/>
                                        <p:tgtEl>
                                          <p:spTgt spid="38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1000"/>
                                        <p:tgtEl>
                                          <p:spTgt spid="38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85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6" dur="1000"/>
                                        <p:tgtEl>
                                          <p:spTgt spid="38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1000"/>
                                        <p:tgtEl>
                                          <p:spTgt spid="38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85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1" dur="1000"/>
                                        <p:tgtEl>
                                          <p:spTgt spid="38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6" dur="1000"/>
                                        <p:tgtEl>
                                          <p:spTgt spid="38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385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6" dur="1000"/>
                                        <p:tgtEl>
                                          <p:spTgt spid="38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1" dur="1000"/>
                                        <p:tgtEl>
                                          <p:spTgt spid="38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385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1" dur="1000"/>
                                        <p:tgtEl>
                                          <p:spTgt spid="38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6" dur="1000"/>
                                        <p:tgtEl>
                                          <p:spTgt spid="38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385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6" dur="1000"/>
                                        <p:tgtEl>
                                          <p:spTgt spid="38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1" dur="1000"/>
                                        <p:tgtEl>
                                          <p:spTgt spid="38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385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1" dur="1000"/>
                                        <p:tgtEl>
                                          <p:spTgt spid="38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6" dur="1000"/>
                                        <p:tgtEl>
                                          <p:spTgt spid="38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385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6" dur="1000"/>
                                        <p:tgtEl>
                                          <p:spTgt spid="38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1" dur="1000"/>
                                        <p:tgtEl>
                                          <p:spTgt spid="3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385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9" grpId="0"/>
      <p:bldP spid="385068" grpId="0" animBg="1"/>
      <p:bldP spid="385107" grpId="0" animBg="1"/>
      <p:bldP spid="385107" grpId="1" animBg="1"/>
      <p:bldP spid="385108" grpId="0" animBg="1"/>
      <p:bldP spid="385109" grpId="0" animBg="1"/>
      <p:bldP spid="385109" grpId="1" animBg="1"/>
      <p:bldP spid="385110" grpId="0" animBg="1"/>
      <p:bldP spid="385110" grpId="1" animBg="1"/>
      <p:bldP spid="385111" grpId="0" animBg="1"/>
      <p:bldP spid="385111" grpId="1" animBg="1"/>
      <p:bldP spid="385112" grpId="0" animBg="1"/>
      <p:bldP spid="385112" grpId="1" animBg="1"/>
      <p:bldP spid="385113" grpId="0" animBg="1"/>
      <p:bldP spid="385113" grpId="1" animBg="1"/>
      <p:bldP spid="385114" grpId="0" animBg="1"/>
      <p:bldP spid="385114" grpId="1" animBg="1"/>
      <p:bldP spid="385115" grpId="0" animBg="1"/>
      <p:bldP spid="385115" grpId="1" animBg="1"/>
      <p:bldP spid="385116" grpId="0" animBg="1"/>
      <p:bldP spid="385116" grpId="1" animBg="1"/>
      <p:bldP spid="385117" grpId="0" animBg="1"/>
      <p:bldP spid="385118" grpId="0" animBg="1"/>
      <p:bldP spid="385119" grpId="0" animBg="1"/>
      <p:bldP spid="385120" grpId="0" animBg="1"/>
      <p:bldP spid="385121" grpId="0" animBg="1"/>
      <p:bldP spid="385122" grpId="0" animBg="1"/>
      <p:bldP spid="385123" grpId="0" animBg="1"/>
      <p:bldP spid="3851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5.1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图像噪声的基本</a:t>
            </a:r>
            <a:r>
              <a:rPr lang="zh-CN" altLang="en-US" sz="3000" b="1" dirty="0">
                <a:solidFill>
                  <a:srgbClr val="0000FF"/>
                </a:solidFill>
                <a:latin typeface="+mn-ea"/>
              </a:rPr>
              <a:t>概念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.4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边界保持类平滑滤波</a:t>
            </a:r>
            <a:endParaRPr lang="zh-CN" altLang="en-US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5.4.1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37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89050" y="414338"/>
            <a:ext cx="6700838" cy="609600"/>
          </a:xfrm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Average Filter 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均值滤波器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9420" y="1347241"/>
            <a:ext cx="7489825" cy="4368800"/>
          </a:xfrm>
          <a:solidFill>
            <a:srgbClr val="FFFFFF"/>
          </a:solidFill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latin typeface="Times New Roman" pitchFamily="18" charset="0"/>
                <a:cs typeface="Times New Roman" pitchFamily="18" charset="0"/>
              </a:rPr>
              <a:t>     </a:t>
            </a: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280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86052" name="Object 2"/>
          <p:cNvGraphicFramePr>
            <a:graphicFrameLocks noChangeAspect="1"/>
          </p:cNvGraphicFramePr>
          <p:nvPr/>
        </p:nvGraphicFramePr>
        <p:xfrm>
          <a:off x="5807433" y="1437729"/>
          <a:ext cx="2276475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Equation" r:id="rId3" imgW="1041120" imgH="711000" progId="Equation.DSMT4">
                  <p:embed/>
                </p:oleObj>
              </mc:Choice>
              <mc:Fallback>
                <p:oleObj name="Equation" r:id="rId3" imgW="10411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433" y="1437729"/>
                        <a:ext cx="2276475" cy="155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1097320" y="1209129"/>
            <a:ext cx="4681538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defRPr/>
            </a:pPr>
            <a:r>
              <a:rPr kumimoji="1" lang="en-US" altLang="zh-CN" sz="3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Expressed with the coefficients in the template:</a:t>
            </a:r>
            <a:endParaRPr kumimoji="1" lang="zh-CN" altLang="en-US" sz="32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1" lang="zh-CN" altLang="en-US" sz="3200" b="0" dirty="0">
                <a:ea typeface="+mn-ea"/>
                <a:cs typeface="Times New Roman" pitchFamily="18" charset="0"/>
              </a:rPr>
              <a:t>以模块运算系数表示即：</a:t>
            </a:r>
          </a:p>
        </p:txBody>
      </p:sp>
      <p:graphicFrame>
        <p:nvGraphicFramePr>
          <p:cNvPr id="386054" name="Group 6"/>
          <p:cNvGraphicFramePr>
            <a:graphicFrameLocks noGrp="1"/>
          </p:cNvGraphicFramePr>
          <p:nvPr/>
        </p:nvGraphicFramePr>
        <p:xfrm>
          <a:off x="1462445" y="3382416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6092" name="AutoShape 44"/>
          <p:cNvSpPr>
            <a:spLocks noChangeArrowheads="1"/>
          </p:cNvSpPr>
          <p:nvPr/>
        </p:nvSpPr>
        <p:spPr bwMode="auto">
          <a:xfrm>
            <a:off x="4054833" y="3669754"/>
            <a:ext cx="647700" cy="86518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graphicFrame>
        <p:nvGraphicFramePr>
          <p:cNvPr id="386093" name="Group 45"/>
          <p:cNvGraphicFramePr>
            <a:graphicFrameLocks noGrp="1"/>
          </p:cNvGraphicFramePr>
          <p:nvPr/>
        </p:nvGraphicFramePr>
        <p:xfrm>
          <a:off x="5320070" y="3468141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3"/>
                <a:gridCol w="400050"/>
                <a:gridCol w="404812"/>
                <a:gridCol w="403225"/>
              </a:tblGrid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6131" name="Rectangle 83"/>
          <p:cNvSpPr>
            <a:spLocks noChangeArrowheads="1"/>
          </p:cNvSpPr>
          <p:nvPr/>
        </p:nvSpPr>
        <p:spPr bwMode="auto">
          <a:xfrm>
            <a:off x="1462445" y="3382416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2" name="Text Box 84"/>
          <p:cNvSpPr txBox="1">
            <a:spLocks noChangeArrowheads="1"/>
          </p:cNvSpPr>
          <p:nvPr/>
        </p:nvSpPr>
        <p:spPr bwMode="auto">
          <a:xfrm>
            <a:off x="5782033" y="3857079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33" name="Rectangle 85"/>
          <p:cNvSpPr>
            <a:spLocks noChangeArrowheads="1"/>
          </p:cNvSpPr>
          <p:nvPr/>
        </p:nvSpPr>
        <p:spPr bwMode="auto">
          <a:xfrm>
            <a:off x="1865670" y="3382416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b="0">
              <a:solidFill>
                <a:schemeClr val="hlink"/>
              </a:solidFill>
              <a:ea typeface="+mn-ea"/>
              <a:cs typeface="Times New Roman" pitchFamily="18" charset="0"/>
            </a:endParaRPr>
          </a:p>
        </p:txBody>
      </p:sp>
      <p:sp>
        <p:nvSpPr>
          <p:cNvPr id="386134" name="Rectangle 86"/>
          <p:cNvSpPr>
            <a:spLocks noChangeArrowheads="1"/>
          </p:cNvSpPr>
          <p:nvPr/>
        </p:nvSpPr>
        <p:spPr bwMode="auto">
          <a:xfrm>
            <a:off x="2254608" y="3368129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5" name="Rectangle 87"/>
          <p:cNvSpPr>
            <a:spLocks noChangeArrowheads="1"/>
          </p:cNvSpPr>
          <p:nvPr/>
        </p:nvSpPr>
        <p:spPr bwMode="auto">
          <a:xfrm>
            <a:off x="1462445" y="3728491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6" name="Rectangle 88"/>
          <p:cNvSpPr>
            <a:spLocks noChangeArrowheads="1"/>
          </p:cNvSpPr>
          <p:nvPr/>
        </p:nvSpPr>
        <p:spPr bwMode="auto">
          <a:xfrm>
            <a:off x="1865670" y="3728491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7" name="Rectangle 89"/>
          <p:cNvSpPr>
            <a:spLocks noChangeArrowheads="1"/>
          </p:cNvSpPr>
          <p:nvPr/>
        </p:nvSpPr>
        <p:spPr bwMode="auto">
          <a:xfrm>
            <a:off x="2254608" y="3728491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8" name="Rectangle 90"/>
          <p:cNvSpPr>
            <a:spLocks noChangeArrowheads="1"/>
          </p:cNvSpPr>
          <p:nvPr/>
        </p:nvSpPr>
        <p:spPr bwMode="auto">
          <a:xfrm>
            <a:off x="1462445" y="4101554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39" name="Rectangle 91"/>
          <p:cNvSpPr>
            <a:spLocks noChangeArrowheads="1"/>
          </p:cNvSpPr>
          <p:nvPr/>
        </p:nvSpPr>
        <p:spPr bwMode="auto">
          <a:xfrm>
            <a:off x="1865670" y="4101554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40" name="Rectangle 92"/>
          <p:cNvSpPr>
            <a:spLocks noChangeArrowheads="1"/>
          </p:cNvSpPr>
          <p:nvPr/>
        </p:nvSpPr>
        <p:spPr bwMode="auto">
          <a:xfrm>
            <a:off x="2254608" y="4101554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386141" name="Text Box 93"/>
          <p:cNvSpPr txBox="1">
            <a:spLocks noChangeArrowheads="1"/>
          </p:cNvSpPr>
          <p:nvPr/>
        </p:nvSpPr>
        <p:spPr bwMode="auto">
          <a:xfrm>
            <a:off x="6170970" y="3857079"/>
            <a:ext cx="354013" cy="320675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2" name="Text Box 94"/>
          <p:cNvSpPr txBox="1">
            <a:spLocks noChangeArrowheads="1"/>
          </p:cNvSpPr>
          <p:nvPr/>
        </p:nvSpPr>
        <p:spPr bwMode="auto">
          <a:xfrm>
            <a:off x="6574195" y="3842791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3" name="Text Box 95"/>
          <p:cNvSpPr txBox="1">
            <a:spLocks noChangeArrowheads="1"/>
          </p:cNvSpPr>
          <p:nvPr/>
        </p:nvSpPr>
        <p:spPr bwMode="auto">
          <a:xfrm>
            <a:off x="5767745" y="4203154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4" name="Text Box 96"/>
          <p:cNvSpPr txBox="1">
            <a:spLocks noChangeArrowheads="1"/>
          </p:cNvSpPr>
          <p:nvPr/>
        </p:nvSpPr>
        <p:spPr bwMode="auto">
          <a:xfrm>
            <a:off x="6170970" y="4217441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5" name="Text Box 97"/>
          <p:cNvSpPr txBox="1">
            <a:spLocks noChangeArrowheads="1"/>
          </p:cNvSpPr>
          <p:nvPr/>
        </p:nvSpPr>
        <p:spPr bwMode="auto">
          <a:xfrm>
            <a:off x="6574195" y="4203154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6" name="Text Box 98"/>
          <p:cNvSpPr txBox="1">
            <a:spLocks noChangeArrowheads="1"/>
          </p:cNvSpPr>
          <p:nvPr/>
        </p:nvSpPr>
        <p:spPr bwMode="auto">
          <a:xfrm>
            <a:off x="5782033" y="4577804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7" name="Text Box 99"/>
          <p:cNvSpPr txBox="1">
            <a:spLocks noChangeArrowheads="1"/>
          </p:cNvSpPr>
          <p:nvPr/>
        </p:nvSpPr>
        <p:spPr bwMode="auto">
          <a:xfrm>
            <a:off x="6199545" y="4577804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386148" name="Text Box 100"/>
          <p:cNvSpPr txBox="1">
            <a:spLocks noChangeArrowheads="1"/>
          </p:cNvSpPr>
          <p:nvPr/>
        </p:nvSpPr>
        <p:spPr bwMode="auto">
          <a:xfrm>
            <a:off x="6574195" y="4563516"/>
            <a:ext cx="323850" cy="323850"/>
          </a:xfrm>
          <a:prstGeom prst="rect">
            <a:avLst/>
          </a:prstGeom>
          <a:solidFill>
            <a:srgbClr val="6699FF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>
                <a:ea typeface="+mn-ea"/>
                <a:cs typeface="Times New Roman" pitchFamily="18" charset="0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6367" y="5467740"/>
            <a:ext cx="3415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还有别的方法吗</a:t>
            </a:r>
            <a:r>
              <a:rPr lang="en-US" altLang="zh-CN" sz="3200" b="0" dirty="0" smtClean="0">
                <a:solidFill>
                  <a:srgbClr val="0000FF"/>
                </a:solidFill>
              </a:rPr>
              <a:t>?</a:t>
            </a:r>
            <a:endParaRPr lang="zh-CN" altLang="en-US" sz="3200" b="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43803" y="5414869"/>
            <a:ext cx="3231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 smtClean="0"/>
              <a:t>中值滤波</a:t>
            </a:r>
            <a:endParaRPr lang="zh-CN" altLang="en-US" sz="32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1045029" y="6030629"/>
            <a:ext cx="3974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还有别的方法吗</a:t>
            </a:r>
            <a:r>
              <a:rPr lang="en-US" altLang="zh-CN" sz="3200" b="0" dirty="0" smtClean="0">
                <a:solidFill>
                  <a:srgbClr val="0000FF"/>
                </a:solidFill>
              </a:rPr>
              <a:t>???</a:t>
            </a:r>
            <a:endParaRPr lang="zh-CN" altLang="en-US" sz="3200" b="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4235" y="5977816"/>
            <a:ext cx="3231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/>
              <a:t>低通</a:t>
            </a:r>
            <a:r>
              <a:rPr lang="zh-CN" altLang="en-US" sz="3200" b="0" dirty="0" smtClean="0"/>
              <a:t>滤波</a:t>
            </a:r>
            <a:endParaRPr lang="zh-CN" alt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0064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860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38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1" dur="1000"/>
                                        <p:tgtEl>
                                          <p:spTgt spid="38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86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1000"/>
                                        <p:tgtEl>
                                          <p:spTgt spid="38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1000"/>
                                        <p:tgtEl>
                                          <p:spTgt spid="38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86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6" dur="1000"/>
                                        <p:tgtEl>
                                          <p:spTgt spid="38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1" dur="1000"/>
                                        <p:tgtEl>
                                          <p:spTgt spid="386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86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1" dur="1000"/>
                                        <p:tgtEl>
                                          <p:spTgt spid="38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6" dur="1000"/>
                                        <p:tgtEl>
                                          <p:spTgt spid="38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386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6" dur="1000"/>
                                        <p:tgtEl>
                                          <p:spTgt spid="38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1" dur="1000"/>
                                        <p:tgtEl>
                                          <p:spTgt spid="38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386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1" dur="1000"/>
                                        <p:tgtEl>
                                          <p:spTgt spid="386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6" dur="1000"/>
                                        <p:tgtEl>
                                          <p:spTgt spid="38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386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6" dur="1000"/>
                                        <p:tgtEl>
                                          <p:spTgt spid="38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1" dur="1000"/>
                                        <p:tgtEl>
                                          <p:spTgt spid="38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386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1" dur="1000"/>
                                        <p:tgtEl>
                                          <p:spTgt spid="38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6" dur="1000"/>
                                        <p:tgtEl>
                                          <p:spTgt spid="38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386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6" dur="1000"/>
                                        <p:tgtEl>
                                          <p:spTgt spid="38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1" dur="1000"/>
                                        <p:tgtEl>
                                          <p:spTgt spid="38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386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3" grpId="0"/>
      <p:bldP spid="386092" grpId="0" animBg="1"/>
      <p:bldP spid="386131" grpId="0" animBg="1"/>
      <p:bldP spid="386131" grpId="1" animBg="1"/>
      <p:bldP spid="386132" grpId="0" animBg="1"/>
      <p:bldP spid="386133" grpId="0" animBg="1"/>
      <p:bldP spid="386133" grpId="1" animBg="1"/>
      <p:bldP spid="386134" grpId="0" animBg="1"/>
      <p:bldP spid="386134" grpId="1" animBg="1"/>
      <p:bldP spid="386135" grpId="0" animBg="1"/>
      <p:bldP spid="386135" grpId="1" animBg="1"/>
      <p:bldP spid="386136" grpId="0" animBg="1"/>
      <p:bldP spid="386136" grpId="1" animBg="1"/>
      <p:bldP spid="386137" grpId="0" animBg="1"/>
      <p:bldP spid="386137" grpId="1" animBg="1"/>
      <p:bldP spid="386138" grpId="0" animBg="1"/>
      <p:bldP spid="386138" grpId="1" animBg="1"/>
      <p:bldP spid="386139" grpId="0" animBg="1"/>
      <p:bldP spid="386139" grpId="1" animBg="1"/>
      <p:bldP spid="386140" grpId="0" animBg="1"/>
      <p:bldP spid="386140" grpId="1" animBg="1"/>
      <p:bldP spid="386141" grpId="0" animBg="1"/>
      <p:bldP spid="386142" grpId="0" animBg="1"/>
      <p:bldP spid="386143" grpId="0" animBg="1"/>
      <p:bldP spid="386144" grpId="0" animBg="1"/>
      <p:bldP spid="386145" grpId="0" animBg="1"/>
      <p:bldP spid="386146" grpId="0" animBg="1"/>
      <p:bldP spid="386147" grpId="0" animBg="1"/>
      <p:bldP spid="386148" grpId="0" animBg="1"/>
      <p:bldP spid="27" grpId="0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均值滤波器滤椒盐噪声的效果</a:t>
            </a:r>
            <a:endParaRPr lang="zh-CN" altLang="en-US" dirty="0"/>
          </a:p>
        </p:txBody>
      </p:sp>
      <p:pic>
        <p:nvPicPr>
          <p:cNvPr id="300042" name="Picture 10" descr="1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8" y="2060575"/>
            <a:ext cx="4346575" cy="3255963"/>
          </a:xfrm>
        </p:spPr>
      </p:pic>
      <p:pic>
        <p:nvPicPr>
          <p:cNvPr id="300046" name="Picture 14" descr="1ns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4075" y="2468563"/>
            <a:ext cx="3702050" cy="2778125"/>
          </a:xfrm>
        </p:spPr>
      </p:pic>
      <p:pic>
        <p:nvPicPr>
          <p:cNvPr id="300036" name="Picture 4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322762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44" name="Picture 12" descr="1ns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60575"/>
            <a:ext cx="432276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48" name="Picture 16" descr="1ns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60575"/>
            <a:ext cx="432276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0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均值滤波器滤高斯噪声的效果</a:t>
            </a:r>
            <a:endParaRPr lang="zh-CN" altLang="en-US" dirty="0"/>
          </a:p>
        </p:txBody>
      </p:sp>
      <p:pic>
        <p:nvPicPr>
          <p:cNvPr id="221193" name="Picture 9" descr="001noise_gau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831975"/>
            <a:ext cx="4306887" cy="3230563"/>
          </a:xfrm>
        </p:spPr>
      </p:pic>
      <p:pic>
        <p:nvPicPr>
          <p:cNvPr id="221195" name="Picture 11" descr="001noise_gauss_h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446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97" name="Picture 13" descr="001noise_gauss_h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8446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870075" y="0"/>
            <a:ext cx="5640388" cy="144621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Image Smoothing</a:t>
            </a:r>
          </a:p>
          <a:p>
            <a:pPr>
              <a:defRPr/>
            </a:pPr>
            <a:r>
              <a:rPr lang="zh-CN" altLang="en-US" sz="4400" dirty="0" smtClean="0">
                <a:latin typeface="Times New Roman" pitchFamily="18" charset="0"/>
                <a:cs typeface="Times New Roman" pitchFamily="18" charset="0"/>
              </a:rPr>
              <a:t>     彩色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图像的平滑 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713" y="1427163"/>
            <a:ext cx="6630987" cy="5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5813425" y="3028950"/>
            <a:ext cx="3192463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by neighborhood averaging can be carried out on each channel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zh-CN" altLang="en-US" b="1" dirty="0">
                <a:solidFill>
                  <a:srgbClr val="0000FF"/>
                </a:solidFill>
              </a:rPr>
              <a:t>可在每个通道上</a:t>
            </a:r>
            <a:r>
              <a:rPr lang="zh-CN" altLang="en-US" b="1" dirty="0" smtClean="0">
                <a:solidFill>
                  <a:srgbClr val="0000FF"/>
                </a:solidFill>
              </a:rPr>
              <a:t>进行</a:t>
            </a:r>
            <a:r>
              <a:rPr lang="en-US" altLang="zh-CN" b="1" dirty="0" smtClean="0">
                <a:solidFill>
                  <a:srgbClr val="0000FF"/>
                </a:solidFill>
              </a:rPr>
              <a:t>.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895975" y="4851400"/>
            <a:ext cx="31099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b="0" dirty="0"/>
              <a:t>考虑显示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于图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6.38(a)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中的彩色图像，在图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6.38(b)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描绘了该图像的红、绿、蓝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个平面。 </a:t>
            </a:r>
          </a:p>
        </p:txBody>
      </p:sp>
    </p:spTree>
    <p:extLst>
      <p:ext uri="{BB962C8B-B14F-4D97-AF65-F5344CB8AC3E}">
        <p14:creationId xmlns:p14="http://schemas.microsoft.com/office/powerpoint/2010/main" val="15164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04430"/>
              </p:ext>
            </p:extLst>
          </p:nvPr>
        </p:nvGraphicFramePr>
        <p:xfrm>
          <a:off x="206375" y="293688"/>
          <a:ext cx="299402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Image" r:id="rId4" imgW="4177778" imgH="4177778" progId="">
                  <p:embed/>
                </p:oleObj>
              </mc:Choice>
              <mc:Fallback>
                <p:oleObj name="Image" r:id="rId4" imgW="4177778" imgH="41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293688"/>
                        <a:ext cx="2994025" cy="299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6375" y="3336925"/>
            <a:ext cx="857567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7"/>
          <p:cNvSpPr txBox="1">
            <a:spLocks noChangeArrowheads="1"/>
          </p:cNvSpPr>
          <p:nvPr/>
        </p:nvSpPr>
        <p:spPr bwMode="auto">
          <a:xfrm>
            <a:off x="3398838" y="1562100"/>
            <a:ext cx="54864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6.39(a)</a:t>
            </a:r>
            <a:r>
              <a:rPr lang="zh-CN" alt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r>
              <a:rPr lang="zh-CN" alt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显示图像的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HSI</a:t>
            </a:r>
            <a:r>
              <a:rPr lang="zh-CN" alt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分量。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如何平滑处理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317" name="Rectangle 8"/>
          <p:cNvSpPr>
            <a:spLocks noChangeArrowheads="1"/>
          </p:cNvSpPr>
          <p:nvPr/>
        </p:nvSpPr>
        <p:spPr bwMode="auto">
          <a:xfrm>
            <a:off x="3440113" y="2546350"/>
            <a:ext cx="50657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by neighborhood averaging can be carried out on I channel.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68663" y="190500"/>
            <a:ext cx="5638800" cy="144621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Image Smoothing</a:t>
            </a:r>
          </a:p>
          <a:p>
            <a:pPr algn="ctr">
              <a:defRPr/>
            </a:pPr>
            <a:r>
              <a:rPr lang="zh-CN" altLang="en-US" sz="4400" b="1" dirty="0">
                <a:latin typeface="Times New Roman" pitchFamily="18" charset="0"/>
                <a:cs typeface="Times New Roman" pitchFamily="18" charset="0"/>
              </a:rPr>
              <a:t>彩色图像的平滑 </a:t>
            </a:r>
            <a:endParaRPr lang="en-US" altLang="zh-TW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363287"/>
              </p:ext>
            </p:extLst>
          </p:nvPr>
        </p:nvGraphicFramePr>
        <p:xfrm>
          <a:off x="223838" y="138113"/>
          <a:ext cx="2768600" cy="275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1" name="Image" r:id="rId4" imgW="4177778" imgH="4177778" progId="">
                  <p:embed/>
                </p:oleObj>
              </mc:Choice>
              <mc:Fallback>
                <p:oleObj name="Image" r:id="rId4" imgW="4177778" imgH="41777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138113"/>
                        <a:ext cx="2768600" cy="275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6375" y="3054350"/>
            <a:ext cx="873125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2971800" y="1414463"/>
            <a:ext cx="6172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仅对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强度分量进行平滑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保留色调和饱和度分量不变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并把处理结果与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图像平滑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加以比较。图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6.40(b)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的图像保留了它的原色调和饱和度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即保留了它的原彩色。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51200" y="0"/>
            <a:ext cx="5638800" cy="144621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Image Smoothing</a:t>
            </a:r>
          </a:p>
          <a:p>
            <a:pPr algn="ctr">
              <a:defRPr/>
            </a:pPr>
            <a:r>
              <a:rPr lang="zh-CN" altLang="en-US" sz="4400" b="1" dirty="0">
                <a:latin typeface="Times New Roman" pitchFamily="18" charset="0"/>
                <a:cs typeface="Times New Roman" pitchFamily="18" charset="0"/>
              </a:rPr>
              <a:t>彩色图像的平滑 </a:t>
            </a:r>
            <a:endParaRPr lang="en-US" altLang="zh-TW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"/>
          <p:cNvSpPr>
            <a:spLocks noChangeArrowheads="1"/>
          </p:cNvSpPr>
          <p:nvPr/>
        </p:nvSpPr>
        <p:spPr bwMode="auto">
          <a:xfrm>
            <a:off x="468313" y="620713"/>
            <a:ext cx="7921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b="1" dirty="0" smtClean="0">
                <a:latin typeface="+mn-ea"/>
                <a:ea typeface="+mn-ea"/>
              </a:rPr>
              <a:t>均值滤波器的改进</a:t>
            </a:r>
            <a:br>
              <a:rPr lang="zh-CN" altLang="en-US" sz="4400" b="1" dirty="0" smtClean="0">
                <a:latin typeface="+mn-ea"/>
                <a:ea typeface="+mn-ea"/>
              </a:rPr>
            </a:br>
            <a:r>
              <a:rPr lang="zh-CN" altLang="en-US" sz="4400" dirty="0" smtClean="0">
                <a:latin typeface="+mn-ea"/>
                <a:ea typeface="+mn-ea"/>
              </a:rPr>
              <a:t>             </a:t>
            </a:r>
            <a:r>
              <a:rPr lang="en-US" altLang="zh-CN" sz="4400" dirty="0" smtClean="0">
                <a:latin typeface="+mn-ea"/>
                <a:ea typeface="+mn-ea"/>
              </a:rPr>
              <a:t>—— </a:t>
            </a:r>
            <a:r>
              <a:rPr lang="zh-CN" altLang="en-US" sz="3200" dirty="0" smtClean="0">
                <a:latin typeface="+mn-ea"/>
                <a:ea typeface="+mn-ea"/>
              </a:rPr>
              <a:t>加权均值滤波</a:t>
            </a:r>
          </a:p>
        </p:txBody>
      </p:sp>
      <p:sp>
        <p:nvSpPr>
          <p:cNvPr id="306282" name="Rectangle 10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均值滤波器的缺点是，</a:t>
            </a:r>
            <a:r>
              <a:rPr lang="zh-CN" altLang="en-US" b="1" dirty="0" smtClean="0">
                <a:solidFill>
                  <a:srgbClr val="0000FF"/>
                </a:solidFill>
              </a:rPr>
              <a:t>会使图像变的模糊</a:t>
            </a:r>
            <a:r>
              <a:rPr lang="zh-CN" altLang="en-US" dirty="0" smtClean="0"/>
              <a:t>，原因是它对所有的点都是同等对待，在将噪声点分摊的同时，将景物的边界点也分摊了。</a:t>
            </a:r>
          </a:p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为了</a:t>
            </a:r>
            <a:r>
              <a:rPr lang="zh-CN" altLang="en-US" b="1" dirty="0" smtClean="0">
                <a:solidFill>
                  <a:srgbClr val="0000FF"/>
                </a:solidFill>
              </a:rPr>
              <a:t>改善</a:t>
            </a:r>
            <a:r>
              <a:rPr lang="zh-CN" altLang="en-US" dirty="0" smtClean="0"/>
              <a:t>效果，就可采用</a:t>
            </a:r>
            <a:r>
              <a:rPr lang="zh-CN" altLang="en-US" b="1" dirty="0" smtClean="0">
                <a:solidFill>
                  <a:srgbClr val="0000FF"/>
                </a:solidFill>
              </a:rPr>
              <a:t>加权平均</a:t>
            </a:r>
            <a:r>
              <a:rPr lang="zh-CN" altLang="en-US" dirty="0" smtClean="0"/>
              <a:t>的方式来构造滤波器。</a:t>
            </a:r>
          </a:p>
          <a:p>
            <a:pPr>
              <a:defRPr/>
            </a:pPr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6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6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均值滤波器的改进</a:t>
            </a:r>
            <a:br>
              <a:rPr lang="zh-CN" altLang="en-US" dirty="0" smtClean="0"/>
            </a:br>
            <a:r>
              <a:rPr lang="zh-CN" altLang="en-US" dirty="0" smtClean="0"/>
              <a:t>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加权均值滤波</a:t>
            </a:r>
            <a:endParaRPr lang="zh-CN" altLang="en-US" sz="3200" b="0" dirty="0"/>
          </a:p>
        </p:txBody>
      </p:sp>
      <p:graphicFrame>
        <p:nvGraphicFramePr>
          <p:cNvPr id="132230" name="Object 134"/>
          <p:cNvGraphicFramePr>
            <a:graphicFrameLocks noGrp="1" noChangeAspect="1"/>
          </p:cNvGraphicFramePr>
          <p:nvPr>
            <p:ph idx="1"/>
          </p:nvPr>
        </p:nvGraphicFramePr>
        <p:xfrm>
          <a:off x="1203325" y="2830513"/>
          <a:ext cx="18970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0" name="Equation" r:id="rId4" imgW="965275" imgH="584280" progId="Equation.3">
                  <p:embed/>
                </p:oleObj>
              </mc:Choice>
              <mc:Fallback>
                <p:oleObj name="Equation" r:id="rId4" imgW="965275" imgH="584280" progId="Equation.3">
                  <p:embed/>
                  <p:pic>
                    <p:nvPicPr>
                      <p:cNvPr id="0" name="Object 1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2830513"/>
                        <a:ext cx="189706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231" name="Object 135"/>
          <p:cNvGraphicFramePr>
            <a:graphicFrameLocks noChangeAspect="1"/>
          </p:cNvGraphicFramePr>
          <p:nvPr/>
        </p:nvGraphicFramePr>
        <p:xfrm>
          <a:off x="4787900" y="2852738"/>
          <a:ext cx="2119313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1" name="Equation" r:id="rId6" imgW="1041453" imgH="584280" progId="Equation.3">
                  <p:embed/>
                </p:oleObj>
              </mc:Choice>
              <mc:Fallback>
                <p:oleObj name="Equation" r:id="rId6" imgW="1041453" imgH="584280" progId="Equation.3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852738"/>
                        <a:ext cx="2119313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232" name="Object 136"/>
          <p:cNvGraphicFramePr>
            <a:graphicFrameLocks noChangeAspect="1"/>
          </p:cNvGraphicFramePr>
          <p:nvPr/>
        </p:nvGraphicFramePr>
        <p:xfrm>
          <a:off x="1187450" y="4581525"/>
          <a:ext cx="191293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2" name="Equation" r:id="rId8" imgW="927096" imgH="584280" progId="Equation.3">
                  <p:embed/>
                </p:oleObj>
              </mc:Choice>
              <mc:Fallback>
                <p:oleObj name="Equation" r:id="rId8" imgW="927096" imgH="584280" progId="Equation.3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81525"/>
                        <a:ext cx="191293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233" name="Object 137"/>
          <p:cNvGraphicFramePr>
            <a:graphicFrameLocks noChangeAspect="1"/>
          </p:cNvGraphicFramePr>
          <p:nvPr/>
        </p:nvGraphicFramePr>
        <p:xfrm>
          <a:off x="4859338" y="4581525"/>
          <a:ext cx="2027237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3" name="Equation" r:id="rId10" imgW="977881" imgH="584280" progId="Equation.3">
                  <p:embed/>
                </p:oleObj>
              </mc:Choice>
              <mc:Fallback>
                <p:oleObj name="Equation" r:id="rId10" imgW="977881" imgH="584280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81525"/>
                        <a:ext cx="2027237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234" name="Rectangle 138"/>
          <p:cNvSpPr>
            <a:spLocks noChangeArrowheads="1"/>
          </p:cNvSpPr>
          <p:nvPr/>
        </p:nvSpPr>
        <p:spPr bwMode="auto">
          <a:xfrm>
            <a:off x="611188" y="1989138"/>
            <a:ext cx="77724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1" lang="zh-CN" altLang="en-US" sz="3200" dirty="0" smtClean="0">
                <a:latin typeface="+mn-ea"/>
                <a:ea typeface="+mn-ea"/>
              </a:rPr>
              <a:t>如下，是几个典型的加权平均滤波器。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23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latin typeface="+mj-ea"/>
              </a:rPr>
              <a:t>加权均值滤波器的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Picture 5" descr="001noise1">
            <a:hlinkClick r:id="rId2" action="ppaction://hlinksldjump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1850" y="2060575"/>
            <a:ext cx="4322763" cy="3240088"/>
          </a:xfrm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1" descr="001noi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300" y="2060575"/>
            <a:ext cx="4322763" cy="3240088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2" descr="001noise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060575"/>
            <a:ext cx="4322762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557338" y="54514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的比较例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580063" y="537368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加权均值滤波器的效果（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16076" name="Picture 12" descr="001noi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575" y="2039938"/>
            <a:ext cx="4346575" cy="3260725"/>
          </a:xfrm>
        </p:spPr>
      </p:pic>
      <p:pic>
        <p:nvPicPr>
          <p:cNvPr id="216077" name="Picture 13" descr="001noise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060575"/>
            <a:ext cx="4322762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1187450" y="53736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的比较例</a:t>
            </a:r>
          </a:p>
        </p:txBody>
      </p:sp>
      <p:pic>
        <p:nvPicPr>
          <p:cNvPr id="216079" name="Picture 15" descr="001noise_h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2060575"/>
            <a:ext cx="4318000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5580063" y="537368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8" grpId="0"/>
      <p:bldP spid="2160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3725" y="1450975"/>
            <a:ext cx="6205538" cy="46656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396291" name="Rectangle 3"/>
          <p:cNvSpPr>
            <a:spLocks noChangeArrowheads="1"/>
          </p:cNvSpPr>
          <p:nvPr/>
        </p:nvSpPr>
        <p:spPr bwMode="auto">
          <a:xfrm>
            <a:off x="1196975" y="1566863"/>
            <a:ext cx="515938" cy="32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FF00"/>
              </a:buClr>
              <a:buSzPct val="65000"/>
              <a:buFont typeface="Wingdings" pitchFamily="2" charset="2"/>
              <a:buNone/>
              <a:defRPr/>
            </a:pPr>
            <a:r>
              <a:rPr kumimoji="1" lang="zh-CN" altLang="en-US" sz="3200" b="0" dirty="0">
                <a:latin typeface="+mn-ea"/>
                <a:ea typeface="+mn-ea"/>
              </a:rPr>
              <a:t>点击图片</a:t>
            </a:r>
          </a:p>
          <a:p>
            <a:pPr eaLnBrk="1" hangingPunct="1">
              <a:spcBef>
                <a:spcPct val="20000"/>
              </a:spcBef>
              <a:buClr>
                <a:srgbClr val="FFFF00"/>
              </a:buClr>
              <a:buSzPct val="65000"/>
              <a:buFont typeface="Wingdings" pitchFamily="2" charset="2"/>
              <a:buNone/>
              <a:defRPr/>
            </a:pPr>
            <a:r>
              <a:rPr kumimoji="1" lang="zh-CN" altLang="en-US" sz="3200" b="0" dirty="0">
                <a:latin typeface="+mn-ea"/>
                <a:ea typeface="+mn-ea"/>
              </a:rPr>
              <a:t>播放视频</a:t>
            </a:r>
          </a:p>
          <a:p>
            <a:pPr eaLnBrk="1" hangingPunct="1">
              <a:spcBef>
                <a:spcPct val="20000"/>
              </a:spcBef>
              <a:buClr>
                <a:srgbClr val="FFFF00"/>
              </a:buClr>
              <a:buSzPct val="65000"/>
              <a:buFont typeface="Wingdings" pitchFamily="2" charset="2"/>
              <a:buNone/>
              <a:defRPr/>
            </a:pPr>
            <a:endParaRPr kumimoji="1" lang="zh-CN" altLang="en-US" b="0" dirty="0">
              <a:solidFill>
                <a:srgbClr val="FFFF00"/>
              </a:solidFill>
              <a:latin typeface="Arial" charset="0"/>
              <a:ea typeface="华文新魏" pitchFamily="2" charset="-122"/>
            </a:endParaRPr>
          </a:p>
        </p:txBody>
      </p:sp>
      <p:sp>
        <p:nvSpPr>
          <p:cNvPr id="396292" name="Text Box 4"/>
          <p:cNvSpPr txBox="1">
            <a:spLocks noChangeArrowheads="1"/>
          </p:cNvSpPr>
          <p:nvPr/>
        </p:nvSpPr>
        <p:spPr bwMode="auto">
          <a:xfrm>
            <a:off x="579438" y="6157913"/>
            <a:ext cx="8185150" cy="534987"/>
          </a:xfrm>
          <a:prstGeom prst="rect">
            <a:avLst/>
          </a:prstGeom>
          <a:noFill/>
          <a:ln w="12700">
            <a:noFill/>
            <a:prstDash val="sysDot"/>
            <a:miter lim="800000"/>
            <a:headEnd type="none" w="sm" len="sm"/>
            <a:tailEnd type="none" w="sm" len="lg"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itchFamily="2" charset="2"/>
              <a:buNone/>
              <a:defRPr/>
            </a:pPr>
            <a:r>
              <a:rPr kumimoji="1" lang="en-US" altLang="zh-CN" sz="3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the fire can be lighted?   </a:t>
            </a:r>
            <a:r>
              <a:rPr kumimoji="1" lang="zh-CN" altLang="en-US" sz="3200" b="0" dirty="0">
                <a:ea typeface="+mn-ea"/>
                <a:cs typeface="Times New Roman" pitchFamily="18" charset="0"/>
              </a:rPr>
              <a:t>为什么点得着火？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859987" y="55394"/>
            <a:ext cx="421301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4400" b="0" dirty="0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Image Smoothing</a:t>
            </a:r>
          </a:p>
          <a:p>
            <a:pPr algn="ctr"/>
            <a:r>
              <a:rPr lang="zh-CN" altLang="en-US" sz="4400" dirty="0" smtClean="0"/>
              <a:t>图像</a:t>
            </a:r>
            <a:r>
              <a:rPr lang="zh-CN" altLang="en-US" sz="4400" dirty="0"/>
              <a:t>的平滑</a:t>
            </a:r>
          </a:p>
        </p:txBody>
      </p:sp>
    </p:spTree>
    <p:extLst>
      <p:ext uri="{BB962C8B-B14F-4D97-AF65-F5344CB8AC3E}">
        <p14:creationId xmlns:p14="http://schemas.microsoft.com/office/powerpoint/2010/main" val="27374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加权均值滤波器的效果</a:t>
            </a:r>
            <a:r>
              <a:rPr lang="en-US" altLang="zh-CN" dirty="0" smtClean="0"/>
              <a:t>(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219148" name="Picture 12" descr="001noi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738" y="2060575"/>
            <a:ext cx="4346575" cy="3260725"/>
          </a:xfrm>
        </p:spPr>
      </p:pic>
      <p:pic>
        <p:nvPicPr>
          <p:cNvPr id="219144" name="Picture 8" descr="001noise_h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060575"/>
            <a:ext cx="4318000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49" name="Picture 13" descr="001noise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322762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50" name="Text Box 14"/>
          <p:cNvSpPr txBox="1">
            <a:spLocks noChangeArrowheads="1"/>
          </p:cNvSpPr>
          <p:nvPr/>
        </p:nvSpPr>
        <p:spPr bwMode="auto">
          <a:xfrm>
            <a:off x="1265238" y="53736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的比较例</a:t>
            </a:r>
          </a:p>
        </p:txBody>
      </p:sp>
      <p:sp>
        <p:nvSpPr>
          <p:cNvPr id="219151" name="Text Box 15"/>
          <p:cNvSpPr txBox="1">
            <a:spLocks noChangeArrowheads="1"/>
          </p:cNvSpPr>
          <p:nvPr/>
        </p:nvSpPr>
        <p:spPr bwMode="auto">
          <a:xfrm>
            <a:off x="5657850" y="5373688"/>
            <a:ext cx="15843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9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0" grpId="0"/>
      <p:bldP spid="2191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加权均值滤波器的效果</a:t>
            </a:r>
            <a:r>
              <a:rPr lang="en-US" altLang="zh-CN" dirty="0" smtClean="0"/>
              <a:t>(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H4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220172" name="Picture 12" descr="001nois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038" y="2060575"/>
            <a:ext cx="4327525" cy="3244850"/>
          </a:xfrm>
        </p:spPr>
      </p:pic>
      <p:pic>
        <p:nvPicPr>
          <p:cNvPr id="220169" name="Picture 9" descr="001noise_h4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575"/>
            <a:ext cx="4318000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173" name="Picture 13" descr="001noise1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060575"/>
            <a:ext cx="4322762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1258888" y="537368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的比较例</a:t>
            </a: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5580063" y="537368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的效果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74" grpId="0"/>
      <p:bldP spid="22017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.3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中值滤波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5.3.1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中值滤波原理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.4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边界保持类平滑滤波</a:t>
            </a:r>
            <a:endParaRPr lang="zh-CN" altLang="en-US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5.4.1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403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问题的提出</a:t>
            </a:r>
            <a:endParaRPr lang="zh-CN" altLang="en-US" sz="3200" b="0" dirty="0"/>
          </a:p>
        </p:txBody>
      </p:sp>
      <p:sp>
        <p:nvSpPr>
          <p:cNvPr id="19456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虽然</a:t>
            </a:r>
            <a:r>
              <a:rPr lang="zh-CN" altLang="en-US" b="1" dirty="0" smtClean="0">
                <a:solidFill>
                  <a:srgbClr val="0000FF"/>
                </a:solidFill>
              </a:rPr>
              <a:t>均值滤波器</a:t>
            </a:r>
            <a:r>
              <a:rPr lang="zh-CN" altLang="en-US" dirty="0" smtClean="0"/>
              <a:t>对噪声有抑制作用，但同时会</a:t>
            </a:r>
            <a:r>
              <a:rPr lang="zh-CN" altLang="en-US" b="1" dirty="0" smtClean="0">
                <a:solidFill>
                  <a:srgbClr val="0000FF"/>
                </a:solidFill>
              </a:rPr>
              <a:t>使图像变得模糊</a:t>
            </a:r>
            <a:r>
              <a:rPr lang="zh-CN" altLang="en-US" dirty="0" smtClean="0"/>
              <a:t>。即使是加权均值滤波，改善的效果也是有限的。</a:t>
            </a:r>
            <a:endParaRPr lang="en-US" altLang="zh-CN" dirty="0" smtClean="0"/>
          </a:p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为了有效地改善这一状况，必须改换滤波器的设计思路，</a:t>
            </a:r>
            <a:r>
              <a:rPr lang="zh-CN" altLang="en-US" b="1" dirty="0" smtClean="0">
                <a:solidFill>
                  <a:srgbClr val="0000FF"/>
                </a:solidFill>
              </a:rPr>
              <a:t>中值滤波</a:t>
            </a:r>
            <a:r>
              <a:rPr lang="zh-CN" altLang="en-US" dirty="0" smtClean="0"/>
              <a:t>就是一种有效的方法。</a:t>
            </a:r>
          </a:p>
          <a:p>
            <a:pPr>
              <a:defRPr/>
            </a:pPr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设计思想</a:t>
            </a:r>
            <a:endParaRPr lang="zh-CN" altLang="en-US" sz="3200" b="0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846263"/>
            <a:ext cx="7853363" cy="4022725"/>
          </a:xfrm>
        </p:spPr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 smtClean="0"/>
              <a:t>因为噪声（如椒盐噪声）的出现，使该点像素比周围的像素</a:t>
            </a:r>
            <a:r>
              <a:rPr lang="zh-CN" altLang="en-US" b="1" dirty="0" smtClean="0">
                <a:solidFill>
                  <a:srgbClr val="0000FF"/>
                </a:solidFill>
              </a:rPr>
              <a:t>亮（暗）许多</a:t>
            </a:r>
            <a:r>
              <a:rPr lang="zh-CN" altLang="en-US" dirty="0" smtClean="0"/>
              <a:t>。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 smtClean="0"/>
              <a:t>如果在某个模板中，对像素进行</a:t>
            </a:r>
            <a:r>
              <a:rPr lang="zh-CN" altLang="en-US" b="1" dirty="0" smtClean="0">
                <a:solidFill>
                  <a:srgbClr val="0000FF"/>
                </a:solidFill>
              </a:rPr>
              <a:t>由小到大排列的重新排列</a:t>
            </a:r>
            <a:r>
              <a:rPr lang="zh-CN" altLang="en-US" dirty="0" smtClean="0"/>
              <a:t>，那么最亮的或者是最暗的点一定被</a:t>
            </a:r>
            <a:r>
              <a:rPr lang="zh-CN" altLang="en-US" b="1" dirty="0" smtClean="0">
                <a:solidFill>
                  <a:srgbClr val="0000FF"/>
                </a:solidFill>
              </a:rPr>
              <a:t>排在两侧</a:t>
            </a:r>
            <a:r>
              <a:rPr lang="zh-CN" altLang="en-US" dirty="0" smtClean="0"/>
              <a:t>。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zh-CN" altLang="en-US" dirty="0" smtClean="0"/>
              <a:t>取模板中排在</a:t>
            </a:r>
            <a:r>
              <a:rPr lang="zh-CN" altLang="en-US" b="1" dirty="0" smtClean="0">
                <a:solidFill>
                  <a:srgbClr val="0000FF"/>
                </a:solidFill>
              </a:rPr>
              <a:t>中间位置</a:t>
            </a:r>
            <a:r>
              <a:rPr lang="zh-CN" altLang="en-US" dirty="0" smtClean="0"/>
              <a:t>上的像素的灰度值</a:t>
            </a:r>
            <a:r>
              <a:rPr lang="zh-CN" altLang="en-US" b="1" dirty="0" smtClean="0">
                <a:solidFill>
                  <a:srgbClr val="0000FF"/>
                </a:solidFill>
              </a:rPr>
              <a:t>替代待处理像素</a:t>
            </a:r>
            <a:r>
              <a:rPr lang="en-US" altLang="zh-CN" b="1" dirty="0" smtClean="0">
                <a:solidFill>
                  <a:srgbClr val="0000FF"/>
                </a:solidFill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</a:rPr>
              <a:t>当前位置</a:t>
            </a:r>
            <a:r>
              <a:rPr lang="en-US" altLang="zh-CN" b="1" dirty="0" smtClean="0">
                <a:solidFill>
                  <a:srgbClr val="0000FF"/>
                </a:solidFill>
              </a:rPr>
              <a:t>)</a:t>
            </a:r>
            <a:r>
              <a:rPr lang="zh-CN" altLang="en-US" dirty="0" smtClean="0"/>
              <a:t>的值，就可以达到</a:t>
            </a:r>
            <a:r>
              <a:rPr lang="zh-CN" altLang="en-US" b="1" dirty="0" smtClean="0">
                <a:solidFill>
                  <a:srgbClr val="0000FF"/>
                </a:solidFill>
              </a:rPr>
              <a:t>滤除噪声</a:t>
            </a:r>
            <a:r>
              <a:rPr lang="zh-CN" altLang="en-US" dirty="0" smtClean="0"/>
              <a:t>的目的。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原理示例</a:t>
            </a:r>
            <a:endParaRPr lang="zh-CN" altLang="en-US" sz="3200" b="0" dirty="0"/>
          </a:p>
        </p:txBody>
      </p:sp>
      <p:grpSp>
        <p:nvGrpSpPr>
          <p:cNvPr id="133166" name="Group 46"/>
          <p:cNvGrpSpPr>
            <a:grpSpLocks/>
          </p:cNvGrpSpPr>
          <p:nvPr/>
        </p:nvGrpSpPr>
        <p:grpSpPr bwMode="auto">
          <a:xfrm>
            <a:off x="3651250" y="3360738"/>
            <a:ext cx="2417763" cy="366712"/>
            <a:chOff x="2304" y="1968"/>
            <a:chExt cx="1523" cy="231"/>
          </a:xfrm>
        </p:grpSpPr>
        <p:sp>
          <p:nvSpPr>
            <p:cNvPr id="45098" name="AutoShape 27"/>
            <p:cNvSpPr>
              <a:spLocks noChangeArrowheads="1"/>
            </p:cNvSpPr>
            <p:nvPr/>
          </p:nvSpPr>
          <p:spPr bwMode="auto">
            <a:xfrm>
              <a:off x="2304" y="1968"/>
              <a:ext cx="408" cy="22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099" name="Text Box 29"/>
            <p:cNvSpPr txBox="1">
              <a:spLocks noChangeArrowheads="1"/>
            </p:cNvSpPr>
            <p:nvPr/>
          </p:nvSpPr>
          <p:spPr bwMode="auto">
            <a:xfrm>
              <a:off x="2784" y="1968"/>
              <a:ext cx="10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+mn-ea"/>
                  <a:ea typeface="+mn-ea"/>
                </a:rPr>
                <a:t>数值排序</a:t>
              </a:r>
            </a:p>
          </p:txBody>
        </p:sp>
      </p:grpSp>
      <p:grpSp>
        <p:nvGrpSpPr>
          <p:cNvPr id="133164" name="Group 44"/>
          <p:cNvGrpSpPr>
            <a:grpSpLocks/>
          </p:cNvGrpSpPr>
          <p:nvPr/>
        </p:nvGrpSpPr>
        <p:grpSpPr bwMode="auto">
          <a:xfrm>
            <a:off x="755650" y="1989138"/>
            <a:ext cx="6858000" cy="1158875"/>
            <a:chOff x="657" y="912"/>
            <a:chExt cx="4320" cy="730"/>
          </a:xfrm>
          <a:solidFill>
            <a:srgbClr val="FFFF00"/>
          </a:solidFill>
        </p:grpSpPr>
        <p:sp>
          <p:nvSpPr>
            <p:cNvPr id="45083" name="Rectangle 5"/>
            <p:cNvSpPr>
              <a:spLocks noChangeArrowheads="1"/>
            </p:cNvSpPr>
            <p:nvPr/>
          </p:nvSpPr>
          <p:spPr bwMode="auto">
            <a:xfrm>
              <a:off x="657" y="1162"/>
              <a:ext cx="4320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084" name="Line 6"/>
            <p:cNvSpPr>
              <a:spLocks noChangeShapeType="1"/>
            </p:cNvSpPr>
            <p:nvPr/>
          </p:nvSpPr>
          <p:spPr bwMode="auto">
            <a:xfrm>
              <a:off x="1377" y="1162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5" name="Line 7"/>
            <p:cNvSpPr>
              <a:spLocks noChangeShapeType="1"/>
            </p:cNvSpPr>
            <p:nvPr/>
          </p:nvSpPr>
          <p:spPr bwMode="auto">
            <a:xfrm>
              <a:off x="2145" y="1162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6" name="Line 8"/>
            <p:cNvSpPr>
              <a:spLocks noChangeShapeType="1"/>
            </p:cNvSpPr>
            <p:nvPr/>
          </p:nvSpPr>
          <p:spPr bwMode="auto">
            <a:xfrm>
              <a:off x="3057" y="1162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7" name="Line 9"/>
            <p:cNvSpPr>
              <a:spLocks noChangeShapeType="1"/>
            </p:cNvSpPr>
            <p:nvPr/>
          </p:nvSpPr>
          <p:spPr bwMode="auto">
            <a:xfrm>
              <a:off x="4017" y="1162"/>
              <a:ext cx="0" cy="48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8" name="Text Box 10"/>
            <p:cNvSpPr txBox="1">
              <a:spLocks noChangeArrowheads="1"/>
            </p:cNvSpPr>
            <p:nvPr/>
          </p:nvSpPr>
          <p:spPr bwMode="auto">
            <a:xfrm>
              <a:off x="864" y="912"/>
              <a:ext cx="384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m-2</a:t>
              </a:r>
            </a:p>
          </p:txBody>
        </p:sp>
        <p:sp>
          <p:nvSpPr>
            <p:cNvPr id="45089" name="Text Box 11"/>
            <p:cNvSpPr txBox="1">
              <a:spLocks noChangeArrowheads="1"/>
            </p:cNvSpPr>
            <p:nvPr/>
          </p:nvSpPr>
          <p:spPr bwMode="auto">
            <a:xfrm>
              <a:off x="1632" y="912"/>
              <a:ext cx="384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m-1</a:t>
              </a:r>
            </a:p>
          </p:txBody>
        </p:sp>
        <p:sp>
          <p:nvSpPr>
            <p:cNvPr id="45090" name="Text Box 12"/>
            <p:cNvSpPr txBox="1">
              <a:spLocks noChangeArrowheads="1"/>
            </p:cNvSpPr>
            <p:nvPr/>
          </p:nvSpPr>
          <p:spPr bwMode="auto">
            <a:xfrm>
              <a:off x="2448" y="912"/>
              <a:ext cx="240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5091" name="Text Box 13"/>
            <p:cNvSpPr txBox="1">
              <a:spLocks noChangeArrowheads="1"/>
            </p:cNvSpPr>
            <p:nvPr/>
          </p:nvSpPr>
          <p:spPr bwMode="auto">
            <a:xfrm>
              <a:off x="3312" y="912"/>
              <a:ext cx="43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m+1</a:t>
              </a:r>
            </a:p>
          </p:txBody>
        </p:sp>
        <p:sp>
          <p:nvSpPr>
            <p:cNvPr id="45092" name="Text Box 14"/>
            <p:cNvSpPr txBox="1">
              <a:spLocks noChangeArrowheads="1"/>
            </p:cNvSpPr>
            <p:nvPr/>
          </p:nvSpPr>
          <p:spPr bwMode="auto">
            <a:xfrm>
              <a:off x="4320" y="912"/>
              <a:ext cx="480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m+2</a:t>
              </a:r>
            </a:p>
          </p:txBody>
        </p:sp>
        <p:sp>
          <p:nvSpPr>
            <p:cNvPr id="45093" name="Text Box 30"/>
            <p:cNvSpPr txBox="1">
              <a:spLocks noChangeArrowheads="1"/>
            </p:cNvSpPr>
            <p:nvPr/>
          </p:nvSpPr>
          <p:spPr bwMode="auto">
            <a:xfrm>
              <a:off x="912" y="1302"/>
              <a:ext cx="19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5094" name="Text Box 31"/>
            <p:cNvSpPr txBox="1">
              <a:spLocks noChangeArrowheads="1"/>
            </p:cNvSpPr>
            <p:nvPr/>
          </p:nvSpPr>
          <p:spPr bwMode="auto">
            <a:xfrm>
              <a:off x="1584" y="1296"/>
              <a:ext cx="336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5095" name="Text Box 32"/>
            <p:cNvSpPr txBox="1">
              <a:spLocks noChangeArrowheads="1"/>
            </p:cNvSpPr>
            <p:nvPr/>
          </p:nvSpPr>
          <p:spPr bwMode="auto">
            <a:xfrm>
              <a:off x="2448" y="1296"/>
              <a:ext cx="19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5096" name="Text Box 33"/>
            <p:cNvSpPr txBox="1">
              <a:spLocks noChangeArrowheads="1"/>
            </p:cNvSpPr>
            <p:nvPr/>
          </p:nvSpPr>
          <p:spPr bwMode="auto">
            <a:xfrm>
              <a:off x="3408" y="1296"/>
              <a:ext cx="19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5097" name="Text Box 34"/>
            <p:cNvSpPr txBox="1">
              <a:spLocks noChangeArrowheads="1"/>
            </p:cNvSpPr>
            <p:nvPr/>
          </p:nvSpPr>
          <p:spPr bwMode="auto">
            <a:xfrm>
              <a:off x="4416" y="1296"/>
              <a:ext cx="19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</p:grpSp>
      <p:grpSp>
        <p:nvGrpSpPr>
          <p:cNvPr id="133163" name="Group 43"/>
          <p:cNvGrpSpPr>
            <a:grpSpLocks/>
          </p:cNvGrpSpPr>
          <p:nvPr/>
        </p:nvGrpSpPr>
        <p:grpSpPr bwMode="auto">
          <a:xfrm>
            <a:off x="684213" y="4149725"/>
            <a:ext cx="6858000" cy="1143000"/>
            <a:chOff x="624" y="2400"/>
            <a:chExt cx="4320" cy="720"/>
          </a:xfrm>
          <a:solidFill>
            <a:srgbClr val="FFFF00"/>
          </a:solidFill>
        </p:grpSpPr>
        <p:sp>
          <p:nvSpPr>
            <p:cNvPr id="45067" name="Text Box 22"/>
            <p:cNvSpPr txBox="1">
              <a:spLocks noChangeArrowheads="1"/>
            </p:cNvSpPr>
            <p:nvPr/>
          </p:nvSpPr>
          <p:spPr bwMode="auto">
            <a:xfrm>
              <a:off x="864" y="2400"/>
              <a:ext cx="265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5068" name="Text Box 23"/>
            <p:cNvSpPr txBox="1">
              <a:spLocks noChangeArrowheads="1"/>
            </p:cNvSpPr>
            <p:nvPr/>
          </p:nvSpPr>
          <p:spPr bwMode="auto">
            <a:xfrm>
              <a:off x="1488" y="2400"/>
              <a:ext cx="495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m+1</a:t>
              </a:r>
            </a:p>
          </p:txBody>
        </p:sp>
        <p:sp>
          <p:nvSpPr>
            <p:cNvPr id="45069" name="Text Box 24"/>
            <p:cNvSpPr txBox="1">
              <a:spLocks noChangeArrowheads="1"/>
            </p:cNvSpPr>
            <p:nvPr/>
          </p:nvSpPr>
          <p:spPr bwMode="auto">
            <a:xfrm>
              <a:off x="2256" y="2400"/>
              <a:ext cx="583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- 2</a:t>
              </a:r>
            </a:p>
          </p:txBody>
        </p:sp>
        <p:sp>
          <p:nvSpPr>
            <p:cNvPr id="45070" name="Text Box 25"/>
            <p:cNvSpPr txBox="1">
              <a:spLocks noChangeArrowheads="1"/>
            </p:cNvSpPr>
            <p:nvPr/>
          </p:nvSpPr>
          <p:spPr bwMode="auto">
            <a:xfrm>
              <a:off x="3264" y="2400"/>
              <a:ext cx="486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m+2</a:t>
              </a:r>
            </a:p>
          </p:txBody>
        </p:sp>
        <p:sp>
          <p:nvSpPr>
            <p:cNvPr id="45071" name="Text Box 26"/>
            <p:cNvSpPr txBox="1">
              <a:spLocks noChangeArrowheads="1"/>
            </p:cNvSpPr>
            <p:nvPr/>
          </p:nvSpPr>
          <p:spPr bwMode="auto">
            <a:xfrm>
              <a:off x="4224" y="2400"/>
              <a:ext cx="480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0033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- 1</a:t>
              </a:r>
            </a:p>
          </p:txBody>
        </p:sp>
        <p:grpSp>
          <p:nvGrpSpPr>
            <p:cNvPr id="45072" name="Group 42"/>
            <p:cNvGrpSpPr>
              <a:grpSpLocks/>
            </p:cNvGrpSpPr>
            <p:nvPr/>
          </p:nvGrpSpPr>
          <p:grpSpPr bwMode="auto">
            <a:xfrm>
              <a:off x="624" y="2640"/>
              <a:ext cx="4320" cy="480"/>
              <a:chOff x="657" y="2387"/>
              <a:chExt cx="4320" cy="480"/>
            </a:xfrm>
            <a:grpFill/>
          </p:grpSpPr>
          <p:sp>
            <p:nvSpPr>
              <p:cNvPr id="45073" name="Rectangle 17"/>
              <p:cNvSpPr>
                <a:spLocks noChangeArrowheads="1"/>
              </p:cNvSpPr>
              <p:nvPr/>
            </p:nvSpPr>
            <p:spPr bwMode="auto">
              <a:xfrm>
                <a:off x="657" y="2387"/>
                <a:ext cx="4320" cy="48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5074" name="Line 18"/>
              <p:cNvSpPr>
                <a:spLocks noChangeShapeType="1"/>
              </p:cNvSpPr>
              <p:nvPr/>
            </p:nvSpPr>
            <p:spPr bwMode="auto">
              <a:xfrm>
                <a:off x="1377" y="2387"/>
                <a:ext cx="0" cy="48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5" name="Line 19"/>
              <p:cNvSpPr>
                <a:spLocks noChangeShapeType="1"/>
              </p:cNvSpPr>
              <p:nvPr/>
            </p:nvSpPr>
            <p:spPr bwMode="auto">
              <a:xfrm>
                <a:off x="2145" y="2387"/>
                <a:ext cx="0" cy="48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6" name="Line 20"/>
              <p:cNvSpPr>
                <a:spLocks noChangeShapeType="1"/>
              </p:cNvSpPr>
              <p:nvPr/>
            </p:nvSpPr>
            <p:spPr bwMode="auto">
              <a:xfrm>
                <a:off x="3057" y="2387"/>
                <a:ext cx="0" cy="48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7" name="Line 21"/>
              <p:cNvSpPr>
                <a:spLocks noChangeShapeType="1"/>
              </p:cNvSpPr>
              <p:nvPr/>
            </p:nvSpPr>
            <p:spPr bwMode="auto">
              <a:xfrm>
                <a:off x="4017" y="2387"/>
                <a:ext cx="0" cy="48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8" name="Text Box 35"/>
              <p:cNvSpPr txBox="1">
                <a:spLocks noChangeArrowheads="1"/>
              </p:cNvSpPr>
              <p:nvPr/>
            </p:nvSpPr>
            <p:spPr bwMode="auto">
              <a:xfrm>
                <a:off x="2496" y="2562"/>
                <a:ext cx="192" cy="2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45079" name="Text Box 36"/>
              <p:cNvSpPr txBox="1">
                <a:spLocks noChangeArrowheads="1"/>
              </p:cNvSpPr>
              <p:nvPr/>
            </p:nvSpPr>
            <p:spPr bwMode="auto">
              <a:xfrm>
                <a:off x="4320" y="2544"/>
                <a:ext cx="336" cy="2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5080" name="Text Box 37"/>
              <p:cNvSpPr txBox="1">
                <a:spLocks noChangeArrowheads="1"/>
              </p:cNvSpPr>
              <p:nvPr/>
            </p:nvSpPr>
            <p:spPr bwMode="auto">
              <a:xfrm>
                <a:off x="912" y="2544"/>
                <a:ext cx="192" cy="2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5081" name="Text Box 38"/>
              <p:cNvSpPr txBox="1">
                <a:spLocks noChangeArrowheads="1"/>
              </p:cNvSpPr>
              <p:nvPr/>
            </p:nvSpPr>
            <p:spPr bwMode="auto">
              <a:xfrm>
                <a:off x="1680" y="2544"/>
                <a:ext cx="192" cy="2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45082" name="Text Box 39"/>
              <p:cNvSpPr txBox="1">
                <a:spLocks noChangeArrowheads="1"/>
              </p:cNvSpPr>
              <p:nvPr/>
            </p:nvSpPr>
            <p:spPr bwMode="auto">
              <a:xfrm>
                <a:off x="3456" y="2544"/>
                <a:ext cx="192" cy="2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</p:grpSp>
      </p:grpSp>
      <p:sp>
        <p:nvSpPr>
          <p:cNvPr id="133160" name="Text Box 40"/>
          <p:cNvSpPr txBox="1">
            <a:spLocks noChangeArrowheads="1"/>
          </p:cNvSpPr>
          <p:nvPr/>
        </p:nvSpPr>
        <p:spPr bwMode="auto">
          <a:xfrm>
            <a:off x="3041650" y="5722938"/>
            <a:ext cx="533400" cy="701675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3161" name="Text Box 41"/>
          <p:cNvSpPr txBox="1">
            <a:spLocks noChangeArrowheads="1"/>
          </p:cNvSpPr>
          <p:nvPr/>
        </p:nvSpPr>
        <p:spPr bwMode="auto">
          <a:xfrm>
            <a:off x="5022850" y="5722938"/>
            <a:ext cx="457200" cy="701675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33165" name="AutoShape 45"/>
          <p:cNvSpPr>
            <a:spLocks noChangeArrowheads="1"/>
          </p:cNvSpPr>
          <p:nvPr/>
        </p:nvSpPr>
        <p:spPr bwMode="auto">
          <a:xfrm>
            <a:off x="4067175" y="5805488"/>
            <a:ext cx="3810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3399"/>
          </a:solidFill>
          <a:ln w="9525">
            <a:solidFill>
              <a:srgbClr val="CC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7" name="Text Box 47"/>
          <p:cNvSpPr txBox="1">
            <a:spLocks noChangeArrowheads="1"/>
          </p:cNvSpPr>
          <p:nvPr/>
        </p:nvSpPr>
        <p:spPr bwMode="auto">
          <a:xfrm>
            <a:off x="3563938" y="2603500"/>
            <a:ext cx="360362" cy="396875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0" grpId="0" animBg="1" autoUpdateAnimBg="0"/>
      <p:bldP spid="133161" grpId="0" animBg="1" autoUpdateAnimBg="0"/>
      <p:bldP spid="133165" grpId="0" animBg="1"/>
      <p:bldP spid="13316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b="1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b="1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b="1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b="1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5.3.2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中值滤波方法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.4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边界保持类平滑滤波</a:t>
            </a:r>
            <a:endParaRPr lang="zh-CN" altLang="en-US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5.4.1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84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Oval 23"/>
          <p:cNvSpPr>
            <a:spLocks noChangeArrowheads="1"/>
          </p:cNvSpPr>
          <p:nvPr/>
        </p:nvSpPr>
        <p:spPr bwMode="auto">
          <a:xfrm>
            <a:off x="1619250" y="5373688"/>
            <a:ext cx="287338" cy="5032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处理示例</a:t>
            </a:r>
            <a:endParaRPr lang="zh-CN" altLang="en-US" sz="3200" b="0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例：模板是一个</a:t>
            </a:r>
            <a:r>
              <a:rPr lang="en-US" altLang="zh-CN" dirty="0" smtClean="0">
                <a:solidFill>
                  <a:srgbClr val="0000FF"/>
                </a:solidFill>
              </a:rPr>
              <a:t>1*5</a:t>
            </a:r>
            <a:r>
              <a:rPr lang="zh-CN" altLang="en-US" dirty="0" smtClean="0"/>
              <a:t>大小的</a:t>
            </a:r>
            <a:r>
              <a:rPr lang="zh-CN" altLang="en-US" b="1" dirty="0" smtClean="0">
                <a:solidFill>
                  <a:srgbClr val="0000FF"/>
                </a:solidFill>
              </a:rPr>
              <a:t>一维模板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原图像为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</a:t>
            </a:r>
            <a:r>
              <a:rPr lang="en-US" altLang="zh-CN" dirty="0" smtClean="0"/>
              <a:t>2   2   6   2   1   2   4  4  4   2  4</a:t>
            </a:r>
          </a:p>
          <a:p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处理后为：                              </a:t>
            </a:r>
          </a:p>
          <a:p>
            <a:endParaRPr lang="en-US" altLang="zh-CN" dirty="0" smtClean="0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3086100" y="3276600"/>
            <a:ext cx="213360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5" name="Line 19"/>
          <p:cNvSpPr>
            <a:spLocks noChangeShapeType="1"/>
          </p:cNvSpPr>
          <p:nvPr/>
        </p:nvSpPr>
        <p:spPr bwMode="auto">
          <a:xfrm>
            <a:off x="4267200" y="3276600"/>
            <a:ext cx="0" cy="6096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6" name="Line 20"/>
          <p:cNvSpPr>
            <a:spLocks noChangeShapeType="1"/>
          </p:cNvSpPr>
          <p:nvPr/>
        </p:nvSpPr>
        <p:spPr bwMode="auto">
          <a:xfrm>
            <a:off x="3581400" y="3390900"/>
            <a:ext cx="2062163" cy="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7" name="Line 21"/>
          <p:cNvSpPr>
            <a:spLocks noChangeShapeType="1"/>
          </p:cNvSpPr>
          <p:nvPr/>
        </p:nvSpPr>
        <p:spPr bwMode="auto">
          <a:xfrm>
            <a:off x="4716463" y="3400425"/>
            <a:ext cx="7937" cy="533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 flipV="1">
            <a:off x="1835150" y="4419600"/>
            <a:ext cx="2432050" cy="954088"/>
          </a:xfrm>
          <a:prstGeom prst="line">
            <a:avLst/>
          </a:prstGeom>
          <a:noFill/>
          <a:ln w="28575">
            <a:solidFill>
              <a:srgbClr val="FF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 flipV="1">
            <a:off x="3708400" y="4437063"/>
            <a:ext cx="935038" cy="936625"/>
          </a:xfrm>
          <a:prstGeom prst="line">
            <a:avLst/>
          </a:prstGeom>
          <a:noFill/>
          <a:ln w="28575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86" name="Line 30"/>
          <p:cNvSpPr>
            <a:spLocks noChangeShapeType="1"/>
          </p:cNvSpPr>
          <p:nvPr/>
        </p:nvSpPr>
        <p:spPr bwMode="auto">
          <a:xfrm>
            <a:off x="4067175" y="3505200"/>
            <a:ext cx="21336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>
            <a:off x="5257800" y="3505200"/>
            <a:ext cx="0" cy="4572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H="1" flipV="1">
            <a:off x="5292725" y="4581525"/>
            <a:ext cx="22225" cy="6731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3276600" y="3284538"/>
            <a:ext cx="0" cy="690562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>
            <a:off x="6838950" y="3352800"/>
            <a:ext cx="1219200" cy="0"/>
          </a:xfrm>
          <a:prstGeom prst="line">
            <a:avLst/>
          </a:prstGeom>
          <a:noFill/>
          <a:ln w="28575">
            <a:solidFill>
              <a:srgbClr val="CC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7524750" y="3357563"/>
            <a:ext cx="0" cy="533400"/>
          </a:xfrm>
          <a:prstGeom prst="line">
            <a:avLst/>
          </a:prstGeom>
          <a:noFill/>
          <a:ln w="28575">
            <a:solidFill>
              <a:srgbClr val="CC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 flipV="1">
            <a:off x="7543800" y="4460875"/>
            <a:ext cx="0" cy="792163"/>
          </a:xfrm>
          <a:prstGeom prst="line">
            <a:avLst/>
          </a:prstGeom>
          <a:noFill/>
          <a:ln w="28575">
            <a:solidFill>
              <a:srgbClr val="CC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103" name="Line 47"/>
          <p:cNvSpPr>
            <a:spLocks noChangeShapeType="1"/>
          </p:cNvSpPr>
          <p:nvPr/>
        </p:nvSpPr>
        <p:spPr bwMode="auto">
          <a:xfrm>
            <a:off x="8018463" y="3213100"/>
            <a:ext cx="0" cy="719138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3059113" y="3933825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3549650" y="3919538"/>
            <a:ext cx="5048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971550" y="5373688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/>
              <a:t>(1,2,2,2,6)</a:t>
            </a:r>
          </a:p>
        </p:txBody>
      </p:sp>
      <p:sp>
        <p:nvSpPr>
          <p:cNvPr id="45109" name="Text Box 53"/>
          <p:cNvSpPr txBox="1">
            <a:spLocks noChangeArrowheads="1"/>
          </p:cNvSpPr>
          <p:nvPr/>
        </p:nvSpPr>
        <p:spPr bwMode="auto">
          <a:xfrm>
            <a:off x="4010025" y="3903663"/>
            <a:ext cx="50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10" name="Oval 54"/>
          <p:cNvSpPr>
            <a:spLocks noChangeArrowheads="1"/>
          </p:cNvSpPr>
          <p:nvPr/>
        </p:nvSpPr>
        <p:spPr bwMode="auto">
          <a:xfrm>
            <a:off x="3419475" y="5373688"/>
            <a:ext cx="287338" cy="5032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111" name="Text Box 55"/>
          <p:cNvSpPr txBox="1">
            <a:spLocks noChangeArrowheads="1"/>
          </p:cNvSpPr>
          <p:nvPr/>
        </p:nvSpPr>
        <p:spPr bwMode="auto">
          <a:xfrm>
            <a:off x="2771775" y="5373688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/>
              <a:t>(1,2,2,2,6)</a:t>
            </a:r>
          </a:p>
        </p:txBody>
      </p:sp>
      <p:sp>
        <p:nvSpPr>
          <p:cNvPr id="45112" name="Oval 56"/>
          <p:cNvSpPr>
            <a:spLocks noChangeArrowheads="1"/>
          </p:cNvSpPr>
          <p:nvPr/>
        </p:nvSpPr>
        <p:spPr bwMode="auto">
          <a:xfrm>
            <a:off x="5172075" y="5373688"/>
            <a:ext cx="287338" cy="5032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113" name="Text Box 57"/>
          <p:cNvSpPr txBox="1">
            <a:spLocks noChangeArrowheads="1"/>
          </p:cNvSpPr>
          <p:nvPr/>
        </p:nvSpPr>
        <p:spPr bwMode="auto">
          <a:xfrm>
            <a:off x="4514850" y="3889375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14" name="Text Box 58"/>
          <p:cNvSpPr txBox="1">
            <a:spLocks noChangeArrowheads="1"/>
          </p:cNvSpPr>
          <p:nvPr/>
        </p:nvSpPr>
        <p:spPr bwMode="auto">
          <a:xfrm>
            <a:off x="4498975" y="5373688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/>
              <a:t>(1,2,</a:t>
            </a:r>
            <a:r>
              <a:rPr kumimoji="1" lang="en-US" altLang="zh-CN" sz="2400">
                <a:solidFill>
                  <a:schemeClr val="hlink"/>
                </a:solidFill>
              </a:rPr>
              <a:t>2</a:t>
            </a:r>
            <a:r>
              <a:rPr kumimoji="1" lang="en-US" altLang="zh-CN" sz="2400"/>
              <a:t>,4,6)</a:t>
            </a:r>
          </a:p>
        </p:txBody>
      </p:sp>
      <p:sp>
        <p:nvSpPr>
          <p:cNvPr id="45115" name="Oval 59"/>
          <p:cNvSpPr>
            <a:spLocks noChangeArrowheads="1"/>
          </p:cNvSpPr>
          <p:nvPr/>
        </p:nvSpPr>
        <p:spPr bwMode="auto">
          <a:xfrm>
            <a:off x="7400925" y="5373688"/>
            <a:ext cx="287338" cy="5032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116" name="Text Box 60"/>
          <p:cNvSpPr txBox="1">
            <a:spLocks noChangeArrowheads="1"/>
          </p:cNvSpPr>
          <p:nvPr/>
        </p:nvSpPr>
        <p:spPr bwMode="auto">
          <a:xfrm>
            <a:off x="5076825" y="3862388"/>
            <a:ext cx="504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17" name="Text Box 61"/>
          <p:cNvSpPr txBox="1">
            <a:spLocks noChangeArrowheads="1"/>
          </p:cNvSpPr>
          <p:nvPr/>
        </p:nvSpPr>
        <p:spPr bwMode="auto">
          <a:xfrm>
            <a:off x="5580063" y="386080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6011863" y="386080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6473825" y="386080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6843713" y="384810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121" name="Text Box 65"/>
          <p:cNvSpPr txBox="1">
            <a:spLocks noChangeArrowheads="1"/>
          </p:cNvSpPr>
          <p:nvPr/>
        </p:nvSpPr>
        <p:spPr bwMode="auto">
          <a:xfrm>
            <a:off x="7299325" y="3860800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122" name="Text Box 66"/>
          <p:cNvSpPr txBox="1">
            <a:spLocks noChangeArrowheads="1"/>
          </p:cNvSpPr>
          <p:nvPr/>
        </p:nvSpPr>
        <p:spPr bwMode="auto">
          <a:xfrm>
            <a:off x="7794625" y="3870325"/>
            <a:ext cx="504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123" name="Text Box 67"/>
          <p:cNvSpPr txBox="1">
            <a:spLocks noChangeArrowheads="1"/>
          </p:cNvSpPr>
          <p:nvPr/>
        </p:nvSpPr>
        <p:spPr bwMode="auto">
          <a:xfrm>
            <a:off x="6959600" y="5373688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/>
              <a:t>(2,</a:t>
            </a:r>
            <a:r>
              <a:rPr kumimoji="1" lang="en-US" altLang="zh-CN" sz="2400">
                <a:solidFill>
                  <a:schemeClr val="hlink"/>
                </a:solidFill>
              </a:rPr>
              <a:t>4</a:t>
            </a:r>
            <a:r>
              <a:rPr kumimoji="1" lang="en-US" altLang="zh-CN" sz="2400"/>
              <a:t>,4)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4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4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4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4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4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4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9" grpId="0" animBg="1"/>
      <p:bldP spid="45059" grpId="0" build="p"/>
      <p:bldP spid="45073" grpId="0" animBg="1"/>
      <p:bldP spid="45075" grpId="0" animBg="1"/>
      <p:bldP spid="45076" grpId="0" animBg="1"/>
      <p:bldP spid="45077" grpId="0" animBg="1"/>
      <p:bldP spid="45081" grpId="0" animBg="1"/>
      <p:bldP spid="45084" grpId="0" animBg="1"/>
      <p:bldP spid="45086" grpId="0" animBg="1"/>
      <p:bldP spid="45087" grpId="0" animBg="1"/>
      <p:bldP spid="45089" grpId="0" animBg="1"/>
      <p:bldP spid="45092" grpId="0" animBg="1"/>
      <p:bldP spid="45099" grpId="0" animBg="1"/>
      <p:bldP spid="45100" grpId="0" animBg="1"/>
      <p:bldP spid="45102" grpId="0" animBg="1"/>
      <p:bldP spid="45103" grpId="0" animBg="1"/>
      <p:bldP spid="45106" grpId="0"/>
      <p:bldP spid="45107" grpId="0"/>
      <p:bldP spid="45108" grpId="0"/>
      <p:bldP spid="45109" grpId="0"/>
      <p:bldP spid="45110" grpId="0" animBg="1"/>
      <p:bldP spid="45111" grpId="0"/>
      <p:bldP spid="45112" grpId="0" animBg="1"/>
      <p:bldP spid="45113" grpId="0"/>
      <p:bldP spid="45114" grpId="0"/>
      <p:bldP spid="45115" grpId="0" animBg="1"/>
      <p:bldP spid="45116" grpId="0"/>
      <p:bldP spid="45117" grpId="0"/>
      <p:bldP spid="45118" grpId="0"/>
      <p:bldP spid="45119" grpId="0"/>
      <p:bldP spid="45120" grpId="0"/>
      <p:bldP spid="45121" grpId="0"/>
      <p:bldP spid="45122" grpId="0"/>
      <p:bldP spid="451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325" y="647378"/>
            <a:ext cx="7543800" cy="14493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滤波处理方法</a:t>
            </a:r>
            <a:endParaRPr lang="zh-CN" altLang="en-US" sz="3200" b="0" dirty="0"/>
          </a:p>
        </p:txBody>
      </p:sp>
      <p:sp>
        <p:nvSpPr>
          <p:cNvPr id="196611" name="Rectangle 1027"/>
          <p:cNvSpPr>
            <a:spLocks noGrp="1" noChangeArrowheads="1"/>
          </p:cNvSpPr>
          <p:nvPr>
            <p:ph idx="1"/>
          </p:nvPr>
        </p:nvSpPr>
        <p:spPr>
          <a:xfrm>
            <a:off x="822325" y="2206303"/>
            <a:ext cx="7543800" cy="12947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与均值滤波类似，做</a:t>
            </a:r>
            <a:r>
              <a:rPr lang="en-US" altLang="zh-CN" dirty="0" smtClean="0">
                <a:solidFill>
                  <a:srgbClr val="0000FF"/>
                </a:solidFill>
              </a:rPr>
              <a:t>3*3</a:t>
            </a:r>
            <a:r>
              <a:rPr lang="zh-CN" altLang="en-US" b="1" dirty="0" smtClean="0">
                <a:solidFill>
                  <a:srgbClr val="0000FF"/>
                </a:solidFill>
              </a:rPr>
              <a:t>的模板</a:t>
            </a:r>
            <a:r>
              <a:rPr lang="zh-CN" altLang="en-US" dirty="0" smtClean="0"/>
              <a:t>，对</a:t>
            </a:r>
            <a:r>
              <a:rPr lang="en-US" altLang="zh-CN" dirty="0" smtClean="0"/>
              <a:t>9</a:t>
            </a:r>
            <a:r>
              <a:rPr lang="zh-CN" altLang="en-US" dirty="0" smtClean="0"/>
              <a:t>个数排序，取</a:t>
            </a:r>
            <a:r>
              <a:rPr lang="zh-CN" altLang="en-US" b="1" dirty="0" smtClean="0">
                <a:solidFill>
                  <a:srgbClr val="0000FF"/>
                </a:solidFill>
              </a:rPr>
              <a:t>第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b="1" dirty="0" smtClean="0">
                <a:solidFill>
                  <a:srgbClr val="0000FF"/>
                </a:solidFill>
              </a:rPr>
              <a:t>个</a:t>
            </a:r>
            <a:r>
              <a:rPr lang="zh-CN" altLang="en-US" dirty="0" smtClean="0"/>
              <a:t>数替代原来的像素值。</a:t>
            </a:r>
          </a:p>
        </p:txBody>
      </p:sp>
      <p:grpSp>
        <p:nvGrpSpPr>
          <p:cNvPr id="196623" name="Group 1039"/>
          <p:cNvGrpSpPr>
            <a:grpSpLocks/>
          </p:cNvGrpSpPr>
          <p:nvPr/>
        </p:nvGrpSpPr>
        <p:grpSpPr bwMode="auto">
          <a:xfrm>
            <a:off x="1763688" y="3789040"/>
            <a:ext cx="1728788" cy="1079500"/>
            <a:chOff x="385" y="2659"/>
            <a:chExt cx="1089" cy="680"/>
          </a:xfrm>
        </p:grpSpPr>
        <p:sp>
          <p:nvSpPr>
            <p:cNvPr id="49211" name="Rectangle 1040"/>
            <p:cNvSpPr>
              <a:spLocks noChangeArrowheads="1"/>
            </p:cNvSpPr>
            <p:nvPr/>
          </p:nvSpPr>
          <p:spPr bwMode="auto"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2" name="Rectangle 1041"/>
            <p:cNvSpPr>
              <a:spLocks noChangeArrowheads="1"/>
            </p:cNvSpPr>
            <p:nvPr/>
          </p:nvSpPr>
          <p:spPr bwMode="auto"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3" name="Rectangle 1042"/>
            <p:cNvSpPr>
              <a:spLocks noChangeArrowheads="1"/>
            </p:cNvSpPr>
            <p:nvPr/>
          </p:nvSpPr>
          <p:spPr bwMode="auto"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4" name="Rectangle 1043"/>
            <p:cNvSpPr>
              <a:spLocks noChangeArrowheads="1"/>
            </p:cNvSpPr>
            <p:nvPr/>
          </p:nvSpPr>
          <p:spPr bwMode="auto"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5" name="Rectangle 1044"/>
            <p:cNvSpPr>
              <a:spLocks noChangeArrowheads="1"/>
            </p:cNvSpPr>
            <p:nvPr/>
          </p:nvSpPr>
          <p:spPr bwMode="auto"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6" name="Rectangle 1045"/>
            <p:cNvSpPr>
              <a:spLocks noChangeArrowheads="1"/>
            </p:cNvSpPr>
            <p:nvPr/>
          </p:nvSpPr>
          <p:spPr bwMode="auto"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7" name="Rectangle 1046"/>
            <p:cNvSpPr>
              <a:spLocks noChangeArrowheads="1"/>
            </p:cNvSpPr>
            <p:nvPr/>
          </p:nvSpPr>
          <p:spPr bwMode="auto"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8" name="Rectangle 1047"/>
            <p:cNvSpPr>
              <a:spLocks noChangeArrowheads="1"/>
            </p:cNvSpPr>
            <p:nvPr/>
          </p:nvSpPr>
          <p:spPr bwMode="auto"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9" name="Rectangle 1048"/>
            <p:cNvSpPr>
              <a:spLocks noChangeArrowheads="1"/>
            </p:cNvSpPr>
            <p:nvPr/>
          </p:nvSpPr>
          <p:spPr bwMode="auto"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0" name="Rectangle 1049"/>
            <p:cNvSpPr>
              <a:spLocks noChangeArrowheads="1"/>
            </p:cNvSpPr>
            <p:nvPr/>
          </p:nvSpPr>
          <p:spPr bwMode="auto"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1" name="Rectangle 1050"/>
            <p:cNvSpPr>
              <a:spLocks noChangeArrowheads="1"/>
            </p:cNvSpPr>
            <p:nvPr/>
          </p:nvSpPr>
          <p:spPr bwMode="auto"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2" name="Rectangle 1051"/>
            <p:cNvSpPr>
              <a:spLocks noChangeArrowheads="1"/>
            </p:cNvSpPr>
            <p:nvPr/>
          </p:nvSpPr>
          <p:spPr bwMode="auto"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3" name="Rectangle 1052"/>
            <p:cNvSpPr>
              <a:spLocks noChangeArrowheads="1"/>
            </p:cNvSpPr>
            <p:nvPr/>
          </p:nvSpPr>
          <p:spPr bwMode="auto"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4" name="Rectangle 1053"/>
            <p:cNvSpPr>
              <a:spLocks noChangeArrowheads="1"/>
            </p:cNvSpPr>
            <p:nvPr/>
          </p:nvSpPr>
          <p:spPr bwMode="auto"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5" name="Rectangle 1054"/>
            <p:cNvSpPr>
              <a:spLocks noChangeArrowheads="1"/>
            </p:cNvSpPr>
            <p:nvPr/>
          </p:nvSpPr>
          <p:spPr bwMode="auto"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6" name="Rectangle 1055"/>
            <p:cNvSpPr>
              <a:spLocks noChangeArrowheads="1"/>
            </p:cNvSpPr>
            <p:nvPr/>
          </p:nvSpPr>
          <p:spPr bwMode="auto"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7" name="Rectangle 1056"/>
            <p:cNvSpPr>
              <a:spLocks noChangeArrowheads="1"/>
            </p:cNvSpPr>
            <p:nvPr/>
          </p:nvSpPr>
          <p:spPr bwMode="auto"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8" name="Rectangle 1057"/>
            <p:cNvSpPr>
              <a:spLocks noChangeArrowheads="1"/>
            </p:cNvSpPr>
            <p:nvPr/>
          </p:nvSpPr>
          <p:spPr bwMode="auto"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29" name="Rectangle 1058"/>
            <p:cNvSpPr>
              <a:spLocks noChangeArrowheads="1"/>
            </p:cNvSpPr>
            <p:nvPr/>
          </p:nvSpPr>
          <p:spPr bwMode="auto"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0" name="Rectangle 1059"/>
            <p:cNvSpPr>
              <a:spLocks noChangeArrowheads="1"/>
            </p:cNvSpPr>
            <p:nvPr/>
          </p:nvSpPr>
          <p:spPr bwMode="auto"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1" name="Rectangle 1060"/>
            <p:cNvSpPr>
              <a:spLocks noChangeArrowheads="1"/>
            </p:cNvSpPr>
            <p:nvPr/>
          </p:nvSpPr>
          <p:spPr bwMode="auto"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2" name="Rectangle 1061"/>
            <p:cNvSpPr>
              <a:spLocks noChangeArrowheads="1"/>
            </p:cNvSpPr>
            <p:nvPr/>
          </p:nvSpPr>
          <p:spPr bwMode="auto"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3" name="Rectangle 1062"/>
            <p:cNvSpPr>
              <a:spLocks noChangeArrowheads="1"/>
            </p:cNvSpPr>
            <p:nvPr/>
          </p:nvSpPr>
          <p:spPr bwMode="auto"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4" name="Rectangle 1063"/>
            <p:cNvSpPr>
              <a:spLocks noChangeArrowheads="1"/>
            </p:cNvSpPr>
            <p:nvPr/>
          </p:nvSpPr>
          <p:spPr bwMode="auto"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5" name="Rectangle 1064"/>
            <p:cNvSpPr>
              <a:spLocks noChangeArrowheads="1"/>
            </p:cNvSpPr>
            <p:nvPr/>
          </p:nvSpPr>
          <p:spPr bwMode="auto"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6" name="Rectangle 1065"/>
            <p:cNvSpPr>
              <a:spLocks noChangeArrowheads="1"/>
            </p:cNvSpPr>
            <p:nvPr/>
          </p:nvSpPr>
          <p:spPr bwMode="auto"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7" name="Rectangle 1066"/>
            <p:cNvSpPr>
              <a:spLocks noChangeArrowheads="1"/>
            </p:cNvSpPr>
            <p:nvPr/>
          </p:nvSpPr>
          <p:spPr bwMode="auto"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8" name="Rectangle 1067"/>
            <p:cNvSpPr>
              <a:spLocks noChangeArrowheads="1"/>
            </p:cNvSpPr>
            <p:nvPr/>
          </p:nvSpPr>
          <p:spPr bwMode="auto"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39" name="Rectangle 1068"/>
            <p:cNvSpPr>
              <a:spLocks noChangeArrowheads="1"/>
            </p:cNvSpPr>
            <p:nvPr/>
          </p:nvSpPr>
          <p:spPr bwMode="auto"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0" name="Rectangle 1069"/>
            <p:cNvSpPr>
              <a:spLocks noChangeArrowheads="1"/>
            </p:cNvSpPr>
            <p:nvPr/>
          </p:nvSpPr>
          <p:spPr bwMode="auto"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1" name="Rectangle 1070"/>
            <p:cNvSpPr>
              <a:spLocks noChangeArrowheads="1"/>
            </p:cNvSpPr>
            <p:nvPr/>
          </p:nvSpPr>
          <p:spPr bwMode="auto"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2" name="Rectangle 1071"/>
            <p:cNvSpPr>
              <a:spLocks noChangeArrowheads="1"/>
            </p:cNvSpPr>
            <p:nvPr/>
          </p:nvSpPr>
          <p:spPr bwMode="auto"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3" name="Rectangle 1072"/>
            <p:cNvSpPr>
              <a:spLocks noChangeArrowheads="1"/>
            </p:cNvSpPr>
            <p:nvPr/>
          </p:nvSpPr>
          <p:spPr bwMode="auto"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4" name="Rectangle 1073"/>
            <p:cNvSpPr>
              <a:spLocks noChangeArrowheads="1"/>
            </p:cNvSpPr>
            <p:nvPr/>
          </p:nvSpPr>
          <p:spPr bwMode="auto"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5" name="Rectangle 1074"/>
            <p:cNvSpPr>
              <a:spLocks noChangeArrowheads="1"/>
            </p:cNvSpPr>
            <p:nvPr/>
          </p:nvSpPr>
          <p:spPr bwMode="auto"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6" name="Rectangle 1075"/>
            <p:cNvSpPr>
              <a:spLocks noChangeArrowheads="1"/>
            </p:cNvSpPr>
            <p:nvPr/>
          </p:nvSpPr>
          <p:spPr bwMode="auto"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7" name="Rectangle 1076"/>
            <p:cNvSpPr>
              <a:spLocks noChangeArrowheads="1"/>
            </p:cNvSpPr>
            <p:nvPr/>
          </p:nvSpPr>
          <p:spPr bwMode="auto"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8" name="Rectangle 1077"/>
            <p:cNvSpPr>
              <a:spLocks noChangeArrowheads="1"/>
            </p:cNvSpPr>
            <p:nvPr/>
          </p:nvSpPr>
          <p:spPr bwMode="auto"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49" name="Rectangle 1078"/>
            <p:cNvSpPr>
              <a:spLocks noChangeArrowheads="1"/>
            </p:cNvSpPr>
            <p:nvPr/>
          </p:nvSpPr>
          <p:spPr bwMode="auto"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50" name="Rectangle 1079"/>
            <p:cNvSpPr>
              <a:spLocks noChangeArrowheads="1"/>
            </p:cNvSpPr>
            <p:nvPr/>
          </p:nvSpPr>
          <p:spPr bwMode="auto"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6664" name="AutoShape 1080"/>
          <p:cNvSpPr>
            <a:spLocks noChangeArrowheads="1"/>
          </p:cNvSpPr>
          <p:nvPr/>
        </p:nvSpPr>
        <p:spPr bwMode="auto">
          <a:xfrm>
            <a:off x="4140176" y="4076378"/>
            <a:ext cx="501650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>
            <a:solidFill>
              <a:srgbClr val="FF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6665" name="Group 1081"/>
          <p:cNvGrpSpPr>
            <a:grpSpLocks/>
          </p:cNvGrpSpPr>
          <p:nvPr/>
        </p:nvGrpSpPr>
        <p:grpSpPr bwMode="auto">
          <a:xfrm>
            <a:off x="1979588" y="4004940"/>
            <a:ext cx="647700" cy="647700"/>
            <a:chOff x="1066" y="3521"/>
            <a:chExt cx="408" cy="408"/>
          </a:xfrm>
        </p:grpSpPr>
        <p:sp>
          <p:nvSpPr>
            <p:cNvPr id="49202" name="Rectangle 1082"/>
            <p:cNvSpPr>
              <a:spLocks noChangeArrowheads="1"/>
            </p:cNvSpPr>
            <p:nvPr/>
          </p:nvSpPr>
          <p:spPr bwMode="auto">
            <a:xfrm>
              <a:off x="1066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3" name="Rectangle 1083"/>
            <p:cNvSpPr>
              <a:spLocks noChangeArrowheads="1"/>
            </p:cNvSpPr>
            <p:nvPr/>
          </p:nvSpPr>
          <p:spPr bwMode="auto">
            <a:xfrm>
              <a:off x="1338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4" name="Rectangle 1084"/>
            <p:cNvSpPr>
              <a:spLocks noChangeArrowheads="1"/>
            </p:cNvSpPr>
            <p:nvPr/>
          </p:nvSpPr>
          <p:spPr bwMode="auto">
            <a:xfrm>
              <a:off x="1066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5" name="Rectangle 1085"/>
            <p:cNvSpPr>
              <a:spLocks noChangeArrowheads="1"/>
            </p:cNvSpPr>
            <p:nvPr/>
          </p:nvSpPr>
          <p:spPr bwMode="auto">
            <a:xfrm>
              <a:off x="1202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6" name="Rectangle 1086"/>
            <p:cNvSpPr>
              <a:spLocks noChangeArrowheads="1"/>
            </p:cNvSpPr>
            <p:nvPr/>
          </p:nvSpPr>
          <p:spPr bwMode="auto">
            <a:xfrm>
              <a:off x="1202" y="3521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7" name="Rectangle 1087"/>
            <p:cNvSpPr>
              <a:spLocks noChangeArrowheads="1"/>
            </p:cNvSpPr>
            <p:nvPr/>
          </p:nvSpPr>
          <p:spPr bwMode="auto">
            <a:xfrm>
              <a:off x="1066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8" name="Rectangle 1088"/>
            <p:cNvSpPr>
              <a:spLocks noChangeArrowheads="1"/>
            </p:cNvSpPr>
            <p:nvPr/>
          </p:nvSpPr>
          <p:spPr bwMode="auto">
            <a:xfrm>
              <a:off x="1202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9" name="Rectangle 1089"/>
            <p:cNvSpPr>
              <a:spLocks noChangeArrowheads="1"/>
            </p:cNvSpPr>
            <p:nvPr/>
          </p:nvSpPr>
          <p:spPr bwMode="auto">
            <a:xfrm>
              <a:off x="1338" y="3793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10" name="Rectangle 1090"/>
            <p:cNvSpPr>
              <a:spLocks noChangeArrowheads="1"/>
            </p:cNvSpPr>
            <p:nvPr/>
          </p:nvSpPr>
          <p:spPr bwMode="auto">
            <a:xfrm>
              <a:off x="1338" y="3657"/>
              <a:ext cx="136" cy="1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6675" name="Rectangle 1091"/>
          <p:cNvSpPr>
            <a:spLocks noChangeArrowheads="1"/>
          </p:cNvSpPr>
          <p:nvPr/>
        </p:nvSpPr>
        <p:spPr bwMode="auto">
          <a:xfrm>
            <a:off x="2195488" y="4220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6676" name="Group 1092"/>
          <p:cNvGrpSpPr>
            <a:grpSpLocks/>
          </p:cNvGrpSpPr>
          <p:nvPr/>
        </p:nvGrpSpPr>
        <p:grpSpPr bwMode="auto">
          <a:xfrm>
            <a:off x="5075213" y="3789040"/>
            <a:ext cx="1728788" cy="1079500"/>
            <a:chOff x="385" y="2659"/>
            <a:chExt cx="1089" cy="680"/>
          </a:xfrm>
        </p:grpSpPr>
        <p:sp>
          <p:nvSpPr>
            <p:cNvPr id="49162" name="Rectangle 1093"/>
            <p:cNvSpPr>
              <a:spLocks noChangeArrowheads="1"/>
            </p:cNvSpPr>
            <p:nvPr/>
          </p:nvSpPr>
          <p:spPr bwMode="auto">
            <a:xfrm>
              <a:off x="385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3" name="Rectangle 1094"/>
            <p:cNvSpPr>
              <a:spLocks noChangeArrowheads="1"/>
            </p:cNvSpPr>
            <p:nvPr/>
          </p:nvSpPr>
          <p:spPr bwMode="auto">
            <a:xfrm>
              <a:off x="521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4" name="Rectangle 1095"/>
            <p:cNvSpPr>
              <a:spLocks noChangeArrowheads="1"/>
            </p:cNvSpPr>
            <p:nvPr/>
          </p:nvSpPr>
          <p:spPr bwMode="auto">
            <a:xfrm>
              <a:off x="657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5" name="Rectangle 1096"/>
            <p:cNvSpPr>
              <a:spLocks noChangeArrowheads="1"/>
            </p:cNvSpPr>
            <p:nvPr/>
          </p:nvSpPr>
          <p:spPr bwMode="auto">
            <a:xfrm>
              <a:off x="385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6" name="Rectangle 1097"/>
            <p:cNvSpPr>
              <a:spLocks noChangeArrowheads="1"/>
            </p:cNvSpPr>
            <p:nvPr/>
          </p:nvSpPr>
          <p:spPr bwMode="auto">
            <a:xfrm>
              <a:off x="521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7" name="Rectangle 1098"/>
            <p:cNvSpPr>
              <a:spLocks noChangeArrowheads="1"/>
            </p:cNvSpPr>
            <p:nvPr/>
          </p:nvSpPr>
          <p:spPr bwMode="auto">
            <a:xfrm>
              <a:off x="657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8" name="Rectangle 1099"/>
            <p:cNvSpPr>
              <a:spLocks noChangeArrowheads="1"/>
            </p:cNvSpPr>
            <p:nvPr/>
          </p:nvSpPr>
          <p:spPr bwMode="auto">
            <a:xfrm>
              <a:off x="793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9" name="Rectangle 1100"/>
            <p:cNvSpPr>
              <a:spLocks noChangeArrowheads="1"/>
            </p:cNvSpPr>
            <p:nvPr/>
          </p:nvSpPr>
          <p:spPr bwMode="auto">
            <a:xfrm>
              <a:off x="793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0" name="Rectangle 1101"/>
            <p:cNvSpPr>
              <a:spLocks noChangeArrowheads="1"/>
            </p:cNvSpPr>
            <p:nvPr/>
          </p:nvSpPr>
          <p:spPr bwMode="auto">
            <a:xfrm>
              <a:off x="930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1" name="Rectangle 1102"/>
            <p:cNvSpPr>
              <a:spLocks noChangeArrowheads="1"/>
            </p:cNvSpPr>
            <p:nvPr/>
          </p:nvSpPr>
          <p:spPr bwMode="auto">
            <a:xfrm>
              <a:off x="930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2" name="Rectangle 1103"/>
            <p:cNvSpPr>
              <a:spLocks noChangeArrowheads="1"/>
            </p:cNvSpPr>
            <p:nvPr/>
          </p:nvSpPr>
          <p:spPr bwMode="auto">
            <a:xfrm>
              <a:off x="385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3" name="Rectangle 1104"/>
            <p:cNvSpPr>
              <a:spLocks noChangeArrowheads="1"/>
            </p:cNvSpPr>
            <p:nvPr/>
          </p:nvSpPr>
          <p:spPr bwMode="auto">
            <a:xfrm>
              <a:off x="1066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4" name="Rectangle 1105"/>
            <p:cNvSpPr>
              <a:spLocks noChangeArrowheads="1"/>
            </p:cNvSpPr>
            <p:nvPr/>
          </p:nvSpPr>
          <p:spPr bwMode="auto">
            <a:xfrm>
              <a:off x="1202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5" name="Rectangle 1106"/>
            <p:cNvSpPr>
              <a:spLocks noChangeArrowheads="1"/>
            </p:cNvSpPr>
            <p:nvPr/>
          </p:nvSpPr>
          <p:spPr bwMode="auto">
            <a:xfrm>
              <a:off x="1338" y="2795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6" name="Rectangle 1107"/>
            <p:cNvSpPr>
              <a:spLocks noChangeArrowheads="1"/>
            </p:cNvSpPr>
            <p:nvPr/>
          </p:nvSpPr>
          <p:spPr bwMode="auto">
            <a:xfrm>
              <a:off x="521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7" name="Rectangle 1108"/>
            <p:cNvSpPr>
              <a:spLocks noChangeArrowheads="1"/>
            </p:cNvSpPr>
            <p:nvPr/>
          </p:nvSpPr>
          <p:spPr bwMode="auto">
            <a:xfrm>
              <a:off x="657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8" name="Rectangle 1109"/>
            <p:cNvSpPr>
              <a:spLocks noChangeArrowheads="1"/>
            </p:cNvSpPr>
            <p:nvPr/>
          </p:nvSpPr>
          <p:spPr bwMode="auto">
            <a:xfrm>
              <a:off x="793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9" name="Rectangle 1110"/>
            <p:cNvSpPr>
              <a:spLocks noChangeArrowheads="1"/>
            </p:cNvSpPr>
            <p:nvPr/>
          </p:nvSpPr>
          <p:spPr bwMode="auto">
            <a:xfrm>
              <a:off x="930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0" name="Rectangle 1111"/>
            <p:cNvSpPr>
              <a:spLocks noChangeArrowheads="1"/>
            </p:cNvSpPr>
            <p:nvPr/>
          </p:nvSpPr>
          <p:spPr bwMode="auto">
            <a:xfrm>
              <a:off x="1066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1" name="Rectangle 1112"/>
            <p:cNvSpPr>
              <a:spLocks noChangeArrowheads="1"/>
            </p:cNvSpPr>
            <p:nvPr/>
          </p:nvSpPr>
          <p:spPr bwMode="auto">
            <a:xfrm>
              <a:off x="1338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2" name="Rectangle 1113"/>
            <p:cNvSpPr>
              <a:spLocks noChangeArrowheads="1"/>
            </p:cNvSpPr>
            <p:nvPr/>
          </p:nvSpPr>
          <p:spPr bwMode="auto">
            <a:xfrm>
              <a:off x="1202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3" name="Rectangle 1114"/>
            <p:cNvSpPr>
              <a:spLocks noChangeArrowheads="1"/>
            </p:cNvSpPr>
            <p:nvPr/>
          </p:nvSpPr>
          <p:spPr bwMode="auto">
            <a:xfrm>
              <a:off x="1066" y="2659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4" name="Rectangle 1115"/>
            <p:cNvSpPr>
              <a:spLocks noChangeArrowheads="1"/>
            </p:cNvSpPr>
            <p:nvPr/>
          </p:nvSpPr>
          <p:spPr bwMode="auto">
            <a:xfrm>
              <a:off x="521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5" name="Rectangle 1116"/>
            <p:cNvSpPr>
              <a:spLocks noChangeArrowheads="1"/>
            </p:cNvSpPr>
            <p:nvPr/>
          </p:nvSpPr>
          <p:spPr bwMode="auto">
            <a:xfrm>
              <a:off x="657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6" name="Rectangle 1117"/>
            <p:cNvSpPr>
              <a:spLocks noChangeArrowheads="1"/>
            </p:cNvSpPr>
            <p:nvPr/>
          </p:nvSpPr>
          <p:spPr bwMode="auto">
            <a:xfrm>
              <a:off x="1066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7" name="Rectangle 1118"/>
            <p:cNvSpPr>
              <a:spLocks noChangeArrowheads="1"/>
            </p:cNvSpPr>
            <p:nvPr/>
          </p:nvSpPr>
          <p:spPr bwMode="auto">
            <a:xfrm>
              <a:off x="385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8" name="Rectangle 1119"/>
            <p:cNvSpPr>
              <a:spLocks noChangeArrowheads="1"/>
            </p:cNvSpPr>
            <p:nvPr/>
          </p:nvSpPr>
          <p:spPr bwMode="auto">
            <a:xfrm>
              <a:off x="521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9" name="Rectangle 1120"/>
            <p:cNvSpPr>
              <a:spLocks noChangeArrowheads="1"/>
            </p:cNvSpPr>
            <p:nvPr/>
          </p:nvSpPr>
          <p:spPr bwMode="auto">
            <a:xfrm>
              <a:off x="385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0" name="Rectangle 1121"/>
            <p:cNvSpPr>
              <a:spLocks noChangeArrowheads="1"/>
            </p:cNvSpPr>
            <p:nvPr/>
          </p:nvSpPr>
          <p:spPr bwMode="auto">
            <a:xfrm>
              <a:off x="1338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1" name="Rectangle 1122"/>
            <p:cNvSpPr>
              <a:spLocks noChangeArrowheads="1"/>
            </p:cNvSpPr>
            <p:nvPr/>
          </p:nvSpPr>
          <p:spPr bwMode="auto">
            <a:xfrm>
              <a:off x="1202" y="293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2" name="Rectangle 1123"/>
            <p:cNvSpPr>
              <a:spLocks noChangeArrowheads="1"/>
            </p:cNvSpPr>
            <p:nvPr/>
          </p:nvSpPr>
          <p:spPr bwMode="auto">
            <a:xfrm>
              <a:off x="930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3" name="Rectangle 1124"/>
            <p:cNvSpPr>
              <a:spLocks noChangeArrowheads="1"/>
            </p:cNvSpPr>
            <p:nvPr/>
          </p:nvSpPr>
          <p:spPr bwMode="auto">
            <a:xfrm>
              <a:off x="1338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4" name="Rectangle 1125"/>
            <p:cNvSpPr>
              <a:spLocks noChangeArrowheads="1"/>
            </p:cNvSpPr>
            <p:nvPr/>
          </p:nvSpPr>
          <p:spPr bwMode="auto">
            <a:xfrm>
              <a:off x="1202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5" name="Rectangle 1126"/>
            <p:cNvSpPr>
              <a:spLocks noChangeArrowheads="1"/>
            </p:cNvSpPr>
            <p:nvPr/>
          </p:nvSpPr>
          <p:spPr bwMode="auto">
            <a:xfrm>
              <a:off x="1066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6" name="Rectangle 1127"/>
            <p:cNvSpPr>
              <a:spLocks noChangeArrowheads="1"/>
            </p:cNvSpPr>
            <p:nvPr/>
          </p:nvSpPr>
          <p:spPr bwMode="auto">
            <a:xfrm>
              <a:off x="793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7" name="Rectangle 1128"/>
            <p:cNvSpPr>
              <a:spLocks noChangeArrowheads="1"/>
            </p:cNvSpPr>
            <p:nvPr/>
          </p:nvSpPr>
          <p:spPr bwMode="auto">
            <a:xfrm>
              <a:off x="930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8" name="Rectangle 1129"/>
            <p:cNvSpPr>
              <a:spLocks noChangeArrowheads="1"/>
            </p:cNvSpPr>
            <p:nvPr/>
          </p:nvSpPr>
          <p:spPr bwMode="auto">
            <a:xfrm>
              <a:off x="793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99" name="Rectangle 1130"/>
            <p:cNvSpPr>
              <a:spLocks noChangeArrowheads="1"/>
            </p:cNvSpPr>
            <p:nvPr/>
          </p:nvSpPr>
          <p:spPr bwMode="auto">
            <a:xfrm>
              <a:off x="657" y="3067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0" name="Rectangle 1131"/>
            <p:cNvSpPr>
              <a:spLocks noChangeArrowheads="1"/>
            </p:cNvSpPr>
            <p:nvPr/>
          </p:nvSpPr>
          <p:spPr bwMode="auto">
            <a:xfrm>
              <a:off x="1338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01" name="Rectangle 1132"/>
            <p:cNvSpPr>
              <a:spLocks noChangeArrowheads="1"/>
            </p:cNvSpPr>
            <p:nvPr/>
          </p:nvSpPr>
          <p:spPr bwMode="auto">
            <a:xfrm>
              <a:off x="1202" y="3203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6717" name="Rectangle 1133"/>
          <p:cNvSpPr>
            <a:spLocks noChangeArrowheads="1"/>
          </p:cNvSpPr>
          <p:nvPr/>
        </p:nvSpPr>
        <p:spPr bwMode="auto">
          <a:xfrm>
            <a:off x="5507013" y="4220840"/>
            <a:ext cx="2159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96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build="p" autoUpdateAnimBg="0"/>
      <p:bldP spid="196664" grpId="0" animBg="1"/>
      <p:bldP spid="196675" grpId="0" animBg="1"/>
      <p:bldP spid="1967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683469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中值滤波器</a:t>
            </a:r>
            <a:br>
              <a:rPr lang="zh-CN" altLang="en-US" dirty="0" smtClean="0"/>
            </a:br>
            <a:r>
              <a:rPr lang="zh-CN" altLang="en-US" dirty="0" smtClean="0"/>
              <a:t>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例题</a:t>
            </a:r>
            <a:endParaRPr lang="zh-CN" altLang="en-US" sz="3200" b="0" dirty="0"/>
          </a:p>
        </p:txBody>
      </p:sp>
      <p:graphicFrame>
        <p:nvGraphicFramePr>
          <p:cNvPr id="197836" name="Group 204"/>
          <p:cNvGraphicFramePr>
            <a:graphicFrameLocks noGrp="1"/>
          </p:cNvGraphicFramePr>
          <p:nvPr/>
        </p:nvGraphicFramePr>
        <p:xfrm>
          <a:off x="1289050" y="2492375"/>
          <a:ext cx="2016125" cy="1828800"/>
        </p:xfrm>
        <a:graphic>
          <a:graphicData uri="http://schemas.openxmlformats.org/drawingml/2006/table">
            <a:tbl>
              <a:tblPr/>
              <a:tblGrid>
                <a:gridCol w="433388"/>
                <a:gridCol w="374650"/>
                <a:gridCol w="400050"/>
                <a:gridCol w="404812"/>
                <a:gridCol w="403225"/>
              </a:tblGrid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7769" name="AutoShape 137"/>
          <p:cNvSpPr>
            <a:spLocks noChangeArrowheads="1"/>
          </p:cNvSpPr>
          <p:nvPr/>
        </p:nvSpPr>
        <p:spPr bwMode="auto">
          <a:xfrm>
            <a:off x="3954463" y="2779713"/>
            <a:ext cx="647700" cy="8651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6600FF"/>
          </a:solidFill>
          <a:ln w="9525">
            <a:solidFill>
              <a:srgbClr val="FFCC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7837" name="Group 205"/>
          <p:cNvGraphicFramePr>
            <a:graphicFrameLocks noGrp="1"/>
          </p:cNvGraphicFramePr>
          <p:nvPr/>
        </p:nvGraphicFramePr>
        <p:xfrm>
          <a:off x="5176838" y="2419350"/>
          <a:ext cx="2016125" cy="1828800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7808" name="Rectangle 176"/>
          <p:cNvSpPr>
            <a:spLocks noChangeArrowheads="1"/>
          </p:cNvSpPr>
          <p:nvPr/>
        </p:nvSpPr>
        <p:spPr bwMode="auto">
          <a:xfrm>
            <a:off x="1289050" y="2492375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09" name="Text Box 177"/>
          <p:cNvSpPr txBox="1">
            <a:spLocks noChangeArrowheads="1"/>
          </p:cNvSpPr>
          <p:nvPr/>
        </p:nvSpPr>
        <p:spPr bwMode="auto">
          <a:xfrm>
            <a:off x="5624513" y="2794000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197810" name="Rectangle 178"/>
          <p:cNvSpPr>
            <a:spLocks noChangeArrowheads="1"/>
          </p:cNvSpPr>
          <p:nvPr/>
        </p:nvSpPr>
        <p:spPr bwMode="auto">
          <a:xfrm>
            <a:off x="1692275" y="2492375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hlink"/>
              </a:solidFill>
            </a:endParaRPr>
          </a:p>
        </p:txBody>
      </p:sp>
      <p:sp>
        <p:nvSpPr>
          <p:cNvPr id="197811" name="Rectangle 179"/>
          <p:cNvSpPr>
            <a:spLocks noChangeArrowheads="1"/>
          </p:cNvSpPr>
          <p:nvPr/>
        </p:nvSpPr>
        <p:spPr bwMode="auto">
          <a:xfrm>
            <a:off x="2081213" y="2492375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2" name="Rectangle 180"/>
          <p:cNvSpPr>
            <a:spLocks noChangeArrowheads="1"/>
          </p:cNvSpPr>
          <p:nvPr/>
        </p:nvSpPr>
        <p:spPr bwMode="auto">
          <a:xfrm>
            <a:off x="1289050" y="2852738"/>
            <a:ext cx="1223963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3" name="Rectangle 181"/>
          <p:cNvSpPr>
            <a:spLocks noChangeArrowheads="1"/>
          </p:cNvSpPr>
          <p:nvPr/>
        </p:nvSpPr>
        <p:spPr bwMode="auto">
          <a:xfrm>
            <a:off x="1692275" y="2838450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4" name="Rectangle 182"/>
          <p:cNvSpPr>
            <a:spLocks noChangeArrowheads="1"/>
          </p:cNvSpPr>
          <p:nvPr/>
        </p:nvSpPr>
        <p:spPr bwMode="auto">
          <a:xfrm>
            <a:off x="2081213" y="2838450"/>
            <a:ext cx="1223962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5" name="Rectangle 183"/>
          <p:cNvSpPr>
            <a:spLocks noChangeArrowheads="1"/>
          </p:cNvSpPr>
          <p:nvPr/>
        </p:nvSpPr>
        <p:spPr bwMode="auto">
          <a:xfrm>
            <a:off x="1274763" y="3211513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6" name="Rectangle 184"/>
          <p:cNvSpPr>
            <a:spLocks noChangeArrowheads="1"/>
          </p:cNvSpPr>
          <p:nvPr/>
        </p:nvSpPr>
        <p:spPr bwMode="auto">
          <a:xfrm>
            <a:off x="1692275" y="3197225"/>
            <a:ext cx="1223963" cy="111601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7" name="Rectangle 185"/>
          <p:cNvSpPr>
            <a:spLocks noChangeArrowheads="1"/>
          </p:cNvSpPr>
          <p:nvPr/>
        </p:nvSpPr>
        <p:spPr bwMode="auto">
          <a:xfrm>
            <a:off x="2081213" y="3211513"/>
            <a:ext cx="1223962" cy="11160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7818" name="Text Box 186"/>
          <p:cNvSpPr txBox="1">
            <a:spLocks noChangeArrowheads="1"/>
          </p:cNvSpPr>
          <p:nvPr/>
        </p:nvSpPr>
        <p:spPr bwMode="auto">
          <a:xfrm>
            <a:off x="6042025" y="2792413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3</a:t>
            </a:r>
          </a:p>
        </p:txBody>
      </p:sp>
      <p:sp>
        <p:nvSpPr>
          <p:cNvPr id="197819" name="Text Box 187"/>
          <p:cNvSpPr txBox="1">
            <a:spLocks noChangeArrowheads="1"/>
          </p:cNvSpPr>
          <p:nvPr/>
        </p:nvSpPr>
        <p:spPr bwMode="auto">
          <a:xfrm>
            <a:off x="6402388" y="2808288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4</a:t>
            </a:r>
          </a:p>
        </p:txBody>
      </p:sp>
      <p:sp>
        <p:nvSpPr>
          <p:cNvPr id="197820" name="Text Box 188"/>
          <p:cNvSpPr txBox="1">
            <a:spLocks noChangeArrowheads="1"/>
          </p:cNvSpPr>
          <p:nvPr/>
        </p:nvSpPr>
        <p:spPr bwMode="auto">
          <a:xfrm>
            <a:off x="5624513" y="3168650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5</a:t>
            </a:r>
          </a:p>
        </p:txBody>
      </p:sp>
      <p:sp>
        <p:nvSpPr>
          <p:cNvPr id="197821" name="Text Box 189"/>
          <p:cNvSpPr txBox="1">
            <a:spLocks noChangeArrowheads="1"/>
          </p:cNvSpPr>
          <p:nvPr/>
        </p:nvSpPr>
        <p:spPr bwMode="auto">
          <a:xfrm>
            <a:off x="6013450" y="3167063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6</a:t>
            </a:r>
          </a:p>
        </p:txBody>
      </p:sp>
      <p:sp>
        <p:nvSpPr>
          <p:cNvPr id="197822" name="Text Box 190"/>
          <p:cNvSpPr txBox="1">
            <a:spLocks noChangeArrowheads="1"/>
          </p:cNvSpPr>
          <p:nvPr/>
        </p:nvSpPr>
        <p:spPr bwMode="auto">
          <a:xfrm>
            <a:off x="6416675" y="3168650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6</a:t>
            </a:r>
          </a:p>
        </p:txBody>
      </p:sp>
      <p:sp>
        <p:nvSpPr>
          <p:cNvPr id="197823" name="Text Box 191"/>
          <p:cNvSpPr txBox="1">
            <a:spLocks noChangeArrowheads="1"/>
          </p:cNvSpPr>
          <p:nvPr/>
        </p:nvSpPr>
        <p:spPr bwMode="auto">
          <a:xfrm>
            <a:off x="5624513" y="3529013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6</a:t>
            </a:r>
          </a:p>
        </p:txBody>
      </p:sp>
      <p:sp>
        <p:nvSpPr>
          <p:cNvPr id="197824" name="Text Box 192"/>
          <p:cNvSpPr txBox="1">
            <a:spLocks noChangeArrowheads="1"/>
          </p:cNvSpPr>
          <p:nvPr/>
        </p:nvSpPr>
        <p:spPr bwMode="auto">
          <a:xfrm>
            <a:off x="6027738" y="3543300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7</a:t>
            </a:r>
          </a:p>
        </p:txBody>
      </p:sp>
      <p:sp>
        <p:nvSpPr>
          <p:cNvPr id="197825" name="Text Box 193"/>
          <p:cNvSpPr txBox="1">
            <a:spLocks noChangeArrowheads="1"/>
          </p:cNvSpPr>
          <p:nvPr/>
        </p:nvSpPr>
        <p:spPr bwMode="auto">
          <a:xfrm>
            <a:off x="6416675" y="3543300"/>
            <a:ext cx="323850" cy="32385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FF9999"/>
                </a:solidFill>
              </a:rPr>
              <a:t>8</a:t>
            </a:r>
          </a:p>
        </p:txBody>
      </p:sp>
      <p:sp>
        <p:nvSpPr>
          <p:cNvPr id="197832" name="Text Box 200"/>
          <p:cNvSpPr txBox="1">
            <a:spLocks noChangeArrowheads="1"/>
          </p:cNvSpPr>
          <p:nvPr/>
        </p:nvSpPr>
        <p:spPr bwMode="auto">
          <a:xfrm>
            <a:off x="1465263" y="4406900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C=6.6316</a:t>
            </a:r>
          </a:p>
        </p:txBody>
      </p:sp>
      <p:sp>
        <p:nvSpPr>
          <p:cNvPr id="197833" name="Text Box 201"/>
          <p:cNvSpPr txBox="1">
            <a:spLocks noChangeArrowheads="1"/>
          </p:cNvSpPr>
          <p:nvPr/>
        </p:nvSpPr>
        <p:spPr bwMode="auto">
          <a:xfrm>
            <a:off x="5380038" y="4306888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C=5.5263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7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97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9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97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9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197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19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197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97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9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9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769" grpId="0" animBg="1"/>
      <p:bldP spid="197808" grpId="0" animBg="1"/>
      <p:bldP spid="197808" grpId="1" animBg="1"/>
      <p:bldP spid="197809" grpId="0" animBg="1" autoUpdateAnimBg="0"/>
      <p:bldP spid="197810" grpId="0" animBg="1" autoUpdateAnimBg="0"/>
      <p:bldP spid="197810" grpId="1" animBg="1"/>
      <p:bldP spid="197811" grpId="0" animBg="1"/>
      <p:bldP spid="197811" grpId="1" animBg="1"/>
      <p:bldP spid="197812" grpId="0" animBg="1"/>
      <p:bldP spid="197812" grpId="1" animBg="1"/>
      <p:bldP spid="197813" grpId="0" animBg="1"/>
      <p:bldP spid="197813" grpId="1" animBg="1"/>
      <p:bldP spid="197814" grpId="0" animBg="1"/>
      <p:bldP spid="197814" grpId="1" animBg="1"/>
      <p:bldP spid="197815" grpId="0" animBg="1"/>
      <p:bldP spid="197815" grpId="1" animBg="1"/>
      <p:bldP spid="197816" grpId="0" animBg="1"/>
      <p:bldP spid="197816" grpId="1" animBg="1"/>
      <p:bldP spid="197817" grpId="0" animBg="1"/>
      <p:bldP spid="197818" grpId="0" animBg="1" autoUpdateAnimBg="0"/>
      <p:bldP spid="197819" grpId="0" animBg="1" autoUpdateAnimBg="0"/>
      <p:bldP spid="197820" grpId="0" animBg="1" autoUpdateAnimBg="0"/>
      <p:bldP spid="197821" grpId="0" animBg="1" autoUpdateAnimBg="0"/>
      <p:bldP spid="197822" grpId="0" animBg="1" autoUpdateAnimBg="0"/>
      <p:bldP spid="197823" grpId="0" animBg="1" autoUpdateAnimBg="0"/>
      <p:bldP spid="197824" grpId="0" animBg="1" autoUpdateAnimBg="0"/>
      <p:bldP spid="197825" grpId="0" animBg="1" autoUpdateAnimBg="0"/>
      <p:bldP spid="197832" grpId="0" autoUpdateAnimBg="0"/>
      <p:bldP spid="19783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484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397315" name="Text Box 3"/>
          <p:cNvSpPr txBox="1">
            <a:spLocks noChangeArrowheads="1"/>
          </p:cNvSpPr>
          <p:nvPr/>
        </p:nvSpPr>
        <p:spPr bwMode="auto">
          <a:xfrm>
            <a:off x="776288" y="765175"/>
            <a:ext cx="7573962" cy="701675"/>
          </a:xfrm>
          <a:prstGeom prst="rect">
            <a:avLst/>
          </a:prstGeom>
          <a:noFill/>
          <a:ln w="12700">
            <a:noFill/>
            <a:prstDash val="sysDot"/>
            <a:miter lim="800000"/>
            <a:headEnd type="none" w="sm" len="sm"/>
            <a:tailEnd type="none" w="sm" len="lg"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itchFamily="2" charset="2"/>
              <a:buNone/>
              <a:defRPr/>
            </a:pPr>
            <a:r>
              <a:rPr kumimoji="1" lang="zh-CN" altLang="en-US" sz="4400" dirty="0">
                <a:latin typeface="+mn-ea"/>
                <a:ea typeface="+mn-ea"/>
              </a:rPr>
              <a:t>图像平滑的作用类似剃须刀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50824" y="5688013"/>
            <a:ext cx="856964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smoothing effect is similar to the shave.</a:t>
            </a:r>
          </a:p>
        </p:txBody>
      </p:sp>
    </p:spTree>
    <p:extLst>
      <p:ext uri="{BB962C8B-B14F-4D97-AF65-F5344CB8AC3E}">
        <p14:creationId xmlns:p14="http://schemas.microsoft.com/office/powerpoint/2010/main" val="3100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中值滤波器的效果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---</a:t>
            </a:r>
            <a:r>
              <a:rPr lang="zh-CN" altLang="en-US" sz="3200" b="0" dirty="0" smtClean="0"/>
              <a:t>椒盐噪声</a:t>
            </a:r>
            <a:endParaRPr lang="zh-CN" altLang="en-US" sz="3200" b="0" dirty="0"/>
          </a:p>
        </p:txBody>
      </p:sp>
      <p:pic>
        <p:nvPicPr>
          <p:cNvPr id="143368" name="Picture 8" descr="001noi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844675"/>
            <a:ext cx="4359275" cy="3270250"/>
          </a:xfrm>
        </p:spPr>
      </p:pic>
      <p:pic>
        <p:nvPicPr>
          <p:cNvPr id="143370" name="Picture 10" descr="001noise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1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4098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中值滤波器的效果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    ----</a:t>
            </a:r>
            <a:r>
              <a:rPr lang="zh-CN" altLang="en-US" sz="3200" b="0" dirty="0" smtClean="0"/>
              <a:t>高斯噪声</a:t>
            </a:r>
            <a:endParaRPr lang="zh-CN" altLang="en-US" sz="3200" b="0" dirty="0"/>
          </a:p>
        </p:txBody>
      </p:sp>
      <p:pic>
        <p:nvPicPr>
          <p:cNvPr id="229385" name="Picture 4105" descr="001noise_gau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5" y="2276475"/>
            <a:ext cx="4319588" cy="3240088"/>
          </a:xfrm>
        </p:spPr>
      </p:pic>
      <p:pic>
        <p:nvPicPr>
          <p:cNvPr id="229382" name="Picture 4102" descr="001noise_gauss_c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4075" y="2471738"/>
            <a:ext cx="3702050" cy="2771775"/>
          </a:xfrm>
        </p:spPr>
      </p:pic>
      <p:pic>
        <p:nvPicPr>
          <p:cNvPr id="229387" name="Picture 4107" descr="001noise_gauss_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764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93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9346"/>
            <a:ext cx="8136903" cy="76539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中值滤波器与均值滤波器的比较</a:t>
            </a:r>
            <a:endParaRPr lang="zh-CN" altLang="en-US" dirty="0"/>
          </a:p>
        </p:txBody>
      </p:sp>
      <p:sp>
        <p:nvSpPr>
          <p:cNvPr id="307203" name="Rectangle 3"/>
          <p:cNvSpPr>
            <a:spLocks noGrp="1" noChangeArrowheads="1"/>
          </p:cNvSpPr>
          <p:nvPr>
            <p:ph idx="1"/>
          </p:nvPr>
        </p:nvSpPr>
        <p:spPr>
          <a:xfrm>
            <a:off x="712179" y="1340768"/>
            <a:ext cx="7791648" cy="48245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对于</a:t>
            </a:r>
            <a:r>
              <a:rPr lang="zh-CN" altLang="en-US" b="1" dirty="0" smtClean="0">
                <a:solidFill>
                  <a:srgbClr val="0000FF"/>
                </a:solidFill>
              </a:rPr>
              <a:t>椒盐噪声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中值滤波</a:t>
            </a:r>
            <a:r>
              <a:rPr lang="zh-CN" altLang="en-US" dirty="0" smtClean="0"/>
              <a:t>效果比均值滤波效果</a:t>
            </a:r>
            <a:r>
              <a:rPr lang="zh-CN" altLang="en-US" b="1" dirty="0" smtClean="0">
                <a:solidFill>
                  <a:srgbClr val="0000FF"/>
                </a:solidFill>
              </a:rPr>
              <a:t>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原因：</a:t>
            </a:r>
          </a:p>
          <a:p>
            <a:pPr marL="0" indent="0">
              <a:buNone/>
            </a:pPr>
            <a:r>
              <a:rPr lang="zh-CN" altLang="en-US" dirty="0"/>
              <a:t>椒盐噪声是幅值近似相等但随机分布在不同位置上，图像中</a:t>
            </a:r>
            <a:r>
              <a:rPr lang="zh-CN" altLang="en-US" b="1" dirty="0">
                <a:solidFill>
                  <a:srgbClr val="0000FF"/>
                </a:solidFill>
              </a:rPr>
              <a:t>有干净点也有污染点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中值滤波</a:t>
            </a:r>
            <a:r>
              <a:rPr lang="zh-CN" altLang="en-US" dirty="0"/>
              <a:t>是</a:t>
            </a:r>
            <a:r>
              <a:rPr lang="zh-CN" altLang="en-US" b="1" dirty="0">
                <a:solidFill>
                  <a:srgbClr val="0000FF"/>
                </a:solidFill>
              </a:rPr>
              <a:t>选择适当的点</a:t>
            </a:r>
            <a:r>
              <a:rPr lang="zh-CN" altLang="en-US" dirty="0"/>
              <a:t>来替代污染点的值，所以处理效果好。</a:t>
            </a:r>
          </a:p>
          <a:p>
            <a:pPr marL="0" indent="0">
              <a:buNone/>
            </a:pPr>
            <a:r>
              <a:rPr lang="zh-CN" altLang="en-US" dirty="0"/>
              <a:t>因为噪声的均值不为</a:t>
            </a:r>
            <a:r>
              <a:rPr lang="en-US" altLang="zh-CN" dirty="0"/>
              <a:t>0</a:t>
            </a:r>
            <a:r>
              <a:rPr lang="zh-CN" altLang="en-US" dirty="0"/>
              <a:t>，所以</a:t>
            </a:r>
            <a:r>
              <a:rPr lang="zh-CN" altLang="en-US" b="1" dirty="0">
                <a:solidFill>
                  <a:srgbClr val="0000FF"/>
                </a:solidFill>
              </a:rPr>
              <a:t>均值滤波不能</a:t>
            </a:r>
            <a:r>
              <a:rPr lang="zh-CN" altLang="en-US" dirty="0"/>
              <a:t>很好地去除噪声点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2926" y="188641"/>
            <a:ext cx="8042597" cy="864096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中值滤波器与均值滤波器的比较</a:t>
            </a:r>
            <a:endParaRPr lang="zh-CN" altLang="en-US" dirty="0"/>
          </a:p>
        </p:txBody>
      </p:sp>
      <p:sp>
        <p:nvSpPr>
          <p:cNvPr id="233475" name="Rectangle 1027"/>
          <p:cNvSpPr>
            <a:spLocks noGrp="1" noChangeArrowheads="1"/>
          </p:cNvSpPr>
          <p:nvPr>
            <p:ph idx="1"/>
          </p:nvPr>
        </p:nvSpPr>
        <p:spPr>
          <a:xfrm>
            <a:off x="683567" y="1124744"/>
            <a:ext cx="7931955" cy="4022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对于高斯噪声：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均值滤波</a:t>
            </a:r>
            <a:r>
              <a:rPr lang="zh-CN" altLang="en-US" dirty="0" smtClean="0"/>
              <a:t>效果比均值滤波效果</a:t>
            </a:r>
            <a:r>
              <a:rPr lang="zh-CN" altLang="en-US" b="1" dirty="0" smtClean="0">
                <a:solidFill>
                  <a:srgbClr val="0000FF"/>
                </a:solidFill>
              </a:rPr>
              <a:t>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原因：</a:t>
            </a:r>
          </a:p>
          <a:p>
            <a:pPr marL="0" indent="0">
              <a:buNone/>
            </a:pPr>
            <a:r>
              <a:rPr lang="zh-CN" altLang="en-US" dirty="0"/>
              <a:t>高斯噪声是幅值近似正态分布，但分布在每点像素上。</a:t>
            </a:r>
          </a:p>
          <a:p>
            <a:pPr marL="0" indent="0">
              <a:buNone/>
            </a:pPr>
            <a:r>
              <a:rPr lang="zh-CN" altLang="en-US" dirty="0"/>
              <a:t>因为图像中的</a:t>
            </a:r>
            <a:r>
              <a:rPr lang="zh-CN" altLang="en-US" b="1" dirty="0">
                <a:solidFill>
                  <a:srgbClr val="0000FF"/>
                </a:solidFill>
              </a:rPr>
              <a:t>每点都是污染点</a:t>
            </a:r>
            <a:r>
              <a:rPr lang="zh-CN" altLang="en-US" dirty="0"/>
              <a:t>，所以</a:t>
            </a:r>
            <a:r>
              <a:rPr lang="zh-CN" altLang="en-US" b="1" dirty="0">
                <a:solidFill>
                  <a:srgbClr val="0000FF"/>
                </a:solidFill>
              </a:rPr>
              <a:t>中值滤波选不到</a:t>
            </a:r>
            <a:r>
              <a:rPr lang="zh-CN" altLang="en-US" dirty="0"/>
              <a:t>合适的</a:t>
            </a:r>
            <a:r>
              <a:rPr lang="zh-CN" altLang="en-US" b="1" dirty="0">
                <a:solidFill>
                  <a:srgbClr val="0000FF"/>
                </a:solidFill>
              </a:rPr>
              <a:t>干净点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因为正态分布的均值为</a:t>
            </a:r>
            <a:r>
              <a:rPr lang="en-US" altLang="zh-CN" dirty="0"/>
              <a:t>0</a:t>
            </a:r>
            <a:r>
              <a:rPr lang="zh-CN" altLang="en-US" dirty="0"/>
              <a:t>，所以</a:t>
            </a:r>
            <a:r>
              <a:rPr lang="zh-CN" altLang="en-US" b="1" dirty="0">
                <a:solidFill>
                  <a:srgbClr val="0000FF"/>
                </a:solidFill>
              </a:rPr>
              <a:t>均值滤波可以</a:t>
            </a:r>
            <a:r>
              <a:rPr lang="zh-CN" altLang="en-US" dirty="0"/>
              <a:t>消除噪声。（注意：实际上只能减弱，不能消除。思考为什么？）</a:t>
            </a:r>
          </a:p>
          <a:p>
            <a:r>
              <a:rPr lang="zh-CN" altLang="en-US" dirty="0" smtClean="0"/>
              <a:t>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3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latin typeface="+mj-ea"/>
              </a:rPr>
              <a:t>中值滤波与均值滤波效果比较</a:t>
            </a:r>
            <a:br>
              <a:rPr lang="zh-CN" altLang="en-US" dirty="0" smtClean="0">
                <a:latin typeface="+mj-ea"/>
              </a:rPr>
            </a:br>
            <a:r>
              <a:rPr lang="zh-CN" altLang="en-US" dirty="0" smtClean="0">
                <a:latin typeface="+mj-ea"/>
              </a:rPr>
              <a:t>                   </a:t>
            </a:r>
            <a:r>
              <a:rPr lang="en-US" altLang="zh-CN" dirty="0" smtClean="0">
                <a:latin typeface="+mj-ea"/>
              </a:rPr>
              <a:t>----</a:t>
            </a:r>
            <a:r>
              <a:rPr lang="zh-CN" altLang="en-US" sz="3200" dirty="0" smtClean="0">
                <a:solidFill>
                  <a:srgbClr val="0000FF"/>
                </a:solidFill>
                <a:latin typeface="+mj-ea"/>
              </a:rPr>
              <a:t>椒盐</a:t>
            </a:r>
            <a:r>
              <a:rPr lang="zh-CN" altLang="en-US" sz="3200" dirty="0" smtClean="0">
                <a:latin typeface="+mj-ea"/>
              </a:rPr>
              <a:t>噪声</a:t>
            </a:r>
          </a:p>
        </p:txBody>
      </p:sp>
      <p:pic>
        <p:nvPicPr>
          <p:cNvPr id="18" name="Picture 3" descr="001noi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844675"/>
            <a:ext cx="4318000" cy="3238500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4" descr="001noise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001noise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791200" y="5105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中值滤波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1692275" y="511175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均值滤波</a:t>
            </a:r>
          </a:p>
        </p:txBody>
      </p:sp>
    </p:spTree>
    <p:extLst>
      <p:ext uri="{BB962C8B-B14F-4D97-AF65-F5344CB8AC3E}">
        <p14:creationId xmlns:p14="http://schemas.microsoft.com/office/powerpoint/2010/main" val="572527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82588" y="548680"/>
            <a:ext cx="8229600" cy="1143000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 kern="1200" spc="-5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latin typeface="+mj-ea"/>
              </a:rPr>
              <a:t>中值滤波与均值滤波效果比较</a:t>
            </a:r>
            <a:br>
              <a:rPr lang="zh-CN" altLang="en-US" dirty="0" smtClean="0">
                <a:latin typeface="+mj-ea"/>
              </a:rPr>
            </a:br>
            <a:r>
              <a:rPr lang="zh-CN" altLang="en-US" dirty="0" smtClean="0">
                <a:latin typeface="+mj-ea"/>
              </a:rPr>
              <a:t>                   </a:t>
            </a:r>
            <a:r>
              <a:rPr lang="en-US" altLang="zh-CN" dirty="0" smtClean="0">
                <a:latin typeface="+mj-ea"/>
              </a:rPr>
              <a:t>----</a:t>
            </a:r>
            <a:r>
              <a:rPr lang="zh-CN" altLang="en-US" sz="3200" dirty="0" smtClean="0">
                <a:solidFill>
                  <a:srgbClr val="0000FF"/>
                </a:solidFill>
                <a:latin typeface="+mj-ea"/>
              </a:rPr>
              <a:t>高斯</a:t>
            </a:r>
            <a:r>
              <a:rPr lang="zh-CN" altLang="en-US" sz="3200" dirty="0" smtClean="0">
                <a:latin typeface="+mj-ea"/>
              </a:rPr>
              <a:t>噪声</a:t>
            </a:r>
          </a:p>
        </p:txBody>
      </p:sp>
      <p:pic>
        <p:nvPicPr>
          <p:cNvPr id="12" name="Picture 9" descr="001noise_gaus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276475"/>
            <a:ext cx="4318000" cy="3236913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0" descr="001noise_gauss_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764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001noise_gauss_h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6475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715000" y="5486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中值滤波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447800" y="5486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均值滤波</a:t>
            </a:r>
          </a:p>
        </p:txBody>
      </p:sp>
    </p:spTree>
    <p:extLst>
      <p:ext uri="{BB962C8B-B14F-4D97-AF65-F5344CB8AC3E}">
        <p14:creationId xmlns:p14="http://schemas.microsoft.com/office/powerpoint/2010/main" val="988512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5.4.1 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779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边界保持类平滑滤波器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问题的提出</a:t>
            </a:r>
            <a:endParaRPr lang="zh-CN" altLang="en-US" sz="3200" b="0" dirty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经过平滑滤波处理之后，图像就会变得模糊。</a:t>
            </a:r>
          </a:p>
          <a:p>
            <a:pPr marL="0" indent="0">
              <a:buNone/>
            </a:pPr>
            <a:r>
              <a:rPr lang="zh-CN" altLang="en-US" dirty="0" smtClean="0"/>
              <a:t>分析原因，在图像上的景物之所以可以辨认清楚是因为目标物之间存在边界。</a:t>
            </a:r>
          </a:p>
          <a:p>
            <a:pPr marL="0" indent="0">
              <a:buNone/>
            </a:pPr>
            <a:r>
              <a:rPr lang="zh-CN" altLang="en-US" dirty="0" smtClean="0"/>
              <a:t>而</a:t>
            </a:r>
            <a:r>
              <a:rPr lang="zh-CN" altLang="en-US" b="1" dirty="0" smtClean="0">
                <a:solidFill>
                  <a:srgbClr val="0000FF"/>
                </a:solidFill>
              </a:rPr>
              <a:t>边界点与噪声点</a:t>
            </a:r>
            <a:r>
              <a:rPr lang="zh-CN" altLang="en-US" dirty="0" smtClean="0"/>
              <a:t>有一个共同的特点是，都具有</a:t>
            </a:r>
            <a:r>
              <a:rPr lang="zh-CN" altLang="en-US" b="1" dirty="0" smtClean="0">
                <a:solidFill>
                  <a:srgbClr val="0000FF"/>
                </a:solidFill>
              </a:rPr>
              <a:t>灰度的跃变</a:t>
            </a:r>
            <a:r>
              <a:rPr lang="zh-CN" altLang="en-US" dirty="0" smtClean="0"/>
              <a:t>特性。所以</a:t>
            </a:r>
            <a:r>
              <a:rPr lang="zh-CN" altLang="en-US" b="1" dirty="0" smtClean="0">
                <a:solidFill>
                  <a:srgbClr val="0000FF"/>
                </a:solidFill>
              </a:rPr>
              <a:t>平滑处理</a:t>
            </a:r>
            <a:r>
              <a:rPr lang="zh-CN" altLang="en-US" dirty="0" smtClean="0"/>
              <a:t>会同时将边界也处理了。   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边界保持类平滑滤波器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设计思想</a:t>
            </a:r>
            <a:endParaRPr lang="zh-CN" altLang="en-US" sz="3200" b="0" dirty="0"/>
          </a:p>
        </p:txBody>
      </p:sp>
      <p:sp>
        <p:nvSpPr>
          <p:cNvPr id="232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00025" lvl="1" indent="0">
              <a:buNone/>
            </a:pPr>
            <a:r>
              <a:rPr lang="zh-CN" altLang="en-US" dirty="0" smtClean="0"/>
              <a:t>为了解决图像模糊问题，一个自然的想法就是，在进行平滑处理时，首先</a:t>
            </a:r>
            <a:r>
              <a:rPr lang="zh-CN" altLang="en-US" b="1" dirty="0" smtClean="0">
                <a:solidFill>
                  <a:srgbClr val="0000FF"/>
                </a:solidFill>
              </a:rPr>
              <a:t>判别当前像素是否为边界上的点</a:t>
            </a:r>
            <a:r>
              <a:rPr lang="zh-CN" altLang="en-US" dirty="0" smtClean="0"/>
              <a:t>，如果是，则不进行平滑处理；如果不是，则进行</a:t>
            </a:r>
            <a:r>
              <a:rPr lang="zh-CN" altLang="en-US" b="1" dirty="0" smtClean="0">
                <a:solidFill>
                  <a:srgbClr val="0000FF"/>
                </a:solidFill>
              </a:rPr>
              <a:t>平滑处理</a:t>
            </a:r>
            <a:r>
              <a:rPr lang="zh-CN" altLang="en-US" dirty="0" smtClean="0"/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5.4.1 K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近邻平滑滤波器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370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84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含噪图像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2019-4-10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1296" y="1174654"/>
            <a:ext cx="6761408" cy="546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21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</a:t>
            </a:r>
            <a:r>
              <a:rPr lang="zh-CN" altLang="en-US" dirty="0" smtClean="0"/>
              <a:t>近邻</a:t>
            </a:r>
            <a:r>
              <a:rPr lang="en-US" altLang="zh-CN" b="0" dirty="0" smtClean="0"/>
              <a:t>(KNN)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原理分析</a:t>
            </a:r>
            <a:endParaRPr lang="zh-CN" altLang="en-US" sz="3200" b="0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846263"/>
            <a:ext cx="4378325" cy="4022725"/>
          </a:xfrm>
        </p:spPr>
        <p:txBody>
          <a:bodyPr/>
          <a:lstStyle/>
          <a:p>
            <a:r>
              <a:rPr lang="zh-CN" altLang="en-US" sz="2800" dirty="0" smtClean="0"/>
              <a:t>    边界保持滤波器的核心是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确定边界点与非边界点</a:t>
            </a:r>
            <a:r>
              <a:rPr lang="zh-CN" altLang="en-US" sz="2800" dirty="0" smtClean="0"/>
              <a:t>。</a:t>
            </a:r>
          </a:p>
          <a:p>
            <a:r>
              <a:rPr lang="zh-CN" altLang="en-US" sz="2800" dirty="0" smtClean="0"/>
              <a:t>     如图所示，点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是黄色区域的非边界点，点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是蓝色区域的边界点。</a:t>
            </a:r>
          </a:p>
          <a:p>
            <a:r>
              <a:rPr lang="zh-CN" altLang="en-US" sz="2800" dirty="0" smtClean="0"/>
              <a:t>     点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模板中的像素全部</a:t>
            </a:r>
          </a:p>
          <a:p>
            <a:r>
              <a:rPr lang="zh-CN" altLang="en-US" sz="2800" dirty="0" smtClean="0"/>
              <a:t> 是同一区域的；</a:t>
            </a:r>
          </a:p>
          <a:p>
            <a:r>
              <a:rPr lang="zh-CN" altLang="en-US" sz="2800" dirty="0" smtClean="0"/>
              <a:t>     点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模板中的像素则包</a:t>
            </a:r>
          </a:p>
          <a:p>
            <a:r>
              <a:rPr lang="zh-CN" altLang="en-US" sz="2800" dirty="0" smtClean="0"/>
              <a:t> 扩了两个区域。</a:t>
            </a:r>
          </a:p>
        </p:txBody>
      </p:sp>
      <p:graphicFrame>
        <p:nvGraphicFramePr>
          <p:cNvPr id="135352" name="Group 184"/>
          <p:cNvGraphicFramePr>
            <a:graphicFrameLocks noGrp="1"/>
          </p:cNvGraphicFramePr>
          <p:nvPr/>
        </p:nvGraphicFramePr>
        <p:xfrm>
          <a:off x="5292725" y="3500438"/>
          <a:ext cx="2903538" cy="2590800"/>
        </p:xfrm>
        <a:graphic>
          <a:graphicData uri="http://schemas.openxmlformats.org/drawingml/2006/table">
            <a:tbl>
              <a:tblPr/>
              <a:tblGrid>
                <a:gridCol w="581025"/>
                <a:gridCol w="581025"/>
                <a:gridCol w="579438"/>
                <a:gridCol w="581025"/>
                <a:gridCol w="581025"/>
              </a:tblGrid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grpSp>
        <p:nvGrpSpPr>
          <p:cNvPr id="135350" name="Group 182"/>
          <p:cNvGrpSpPr>
            <a:grpSpLocks/>
          </p:cNvGrpSpPr>
          <p:nvPr/>
        </p:nvGrpSpPr>
        <p:grpSpPr bwMode="auto">
          <a:xfrm>
            <a:off x="5940425" y="4076700"/>
            <a:ext cx="523875" cy="431800"/>
            <a:chOff x="1202" y="2886"/>
            <a:chExt cx="330" cy="272"/>
          </a:xfrm>
        </p:grpSpPr>
        <p:sp>
          <p:nvSpPr>
            <p:cNvPr id="65584" name="Oval 160"/>
            <p:cNvSpPr>
              <a:spLocks noChangeArrowheads="1"/>
            </p:cNvSpPr>
            <p:nvPr/>
          </p:nvSpPr>
          <p:spPr bwMode="auto">
            <a:xfrm>
              <a:off x="1202" y="2886"/>
              <a:ext cx="272" cy="272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85" name="Text Box 161"/>
            <p:cNvSpPr txBox="1">
              <a:spLocks noChangeArrowheads="1"/>
            </p:cNvSpPr>
            <p:nvPr/>
          </p:nvSpPr>
          <p:spPr bwMode="auto">
            <a:xfrm>
              <a:off x="1214" y="2907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1</a:t>
              </a:r>
            </a:p>
          </p:txBody>
        </p:sp>
      </p:grpSp>
      <p:grpSp>
        <p:nvGrpSpPr>
          <p:cNvPr id="135349" name="Group 181"/>
          <p:cNvGrpSpPr>
            <a:grpSpLocks/>
          </p:cNvGrpSpPr>
          <p:nvPr/>
        </p:nvGrpSpPr>
        <p:grpSpPr bwMode="auto">
          <a:xfrm>
            <a:off x="7092950" y="5138738"/>
            <a:ext cx="431800" cy="431800"/>
            <a:chOff x="567" y="2659"/>
            <a:chExt cx="272" cy="272"/>
          </a:xfrm>
        </p:grpSpPr>
        <p:sp>
          <p:nvSpPr>
            <p:cNvPr id="65582" name="Oval 163"/>
            <p:cNvSpPr>
              <a:spLocks noChangeArrowheads="1"/>
            </p:cNvSpPr>
            <p:nvPr/>
          </p:nvSpPr>
          <p:spPr bwMode="auto">
            <a:xfrm>
              <a:off x="567" y="2659"/>
              <a:ext cx="272" cy="272"/>
            </a:xfrm>
            <a:prstGeom prst="ellipse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83" name="Text Box 164"/>
            <p:cNvSpPr txBox="1">
              <a:spLocks noChangeArrowheads="1"/>
            </p:cNvSpPr>
            <p:nvPr/>
          </p:nvSpPr>
          <p:spPr bwMode="auto">
            <a:xfrm>
              <a:off x="585" y="2665"/>
              <a:ext cx="2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2</a:t>
              </a:r>
            </a:p>
          </p:txBody>
        </p:sp>
      </p:grpSp>
      <p:sp>
        <p:nvSpPr>
          <p:cNvPr id="135333" name="Rectangle 165"/>
          <p:cNvSpPr>
            <a:spLocks noChangeArrowheads="1"/>
          </p:cNvSpPr>
          <p:nvPr/>
        </p:nvSpPr>
        <p:spPr bwMode="auto">
          <a:xfrm>
            <a:off x="5292725" y="3500438"/>
            <a:ext cx="1728788" cy="1547812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5334" name="Rectangle 166"/>
          <p:cNvSpPr>
            <a:spLocks noChangeArrowheads="1"/>
          </p:cNvSpPr>
          <p:nvPr/>
        </p:nvSpPr>
        <p:spPr bwMode="auto">
          <a:xfrm>
            <a:off x="6453188" y="4527550"/>
            <a:ext cx="1728787" cy="154781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3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 autoUpdateAnimBg="0"/>
      <p:bldP spid="135333" grpId="0" animBg="1"/>
      <p:bldP spid="1353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</a:t>
            </a:r>
            <a:r>
              <a:rPr lang="zh-CN" altLang="en-US" dirty="0" smtClean="0"/>
              <a:t>近邻</a:t>
            </a:r>
            <a:r>
              <a:rPr lang="en-US" altLang="zh-CN" b="0" dirty="0" smtClean="0"/>
              <a:t>(KNN)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原理分析</a:t>
            </a:r>
            <a:endParaRPr lang="zh-CN" altLang="en-US" sz="3200" b="0" dirty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846263"/>
            <a:ext cx="7854131" cy="4022725"/>
          </a:xfrm>
        </p:spPr>
        <p:txBody>
          <a:bodyPr/>
          <a:lstStyle/>
          <a:p>
            <a:r>
              <a:rPr lang="zh-CN" altLang="en-US" dirty="0" smtClean="0"/>
              <a:t>      在模板中，</a:t>
            </a:r>
            <a:r>
              <a:rPr lang="zh-CN" altLang="en-US" b="1" dirty="0" smtClean="0">
                <a:solidFill>
                  <a:srgbClr val="0000FF"/>
                </a:solidFill>
              </a:rPr>
              <a:t>分别选出</a:t>
            </a:r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zh-CN" altLang="en-US" b="1" dirty="0" smtClean="0">
                <a:solidFill>
                  <a:srgbClr val="0000FF"/>
                </a:solidFill>
              </a:rPr>
              <a:t>与点</a:t>
            </a:r>
            <a:r>
              <a:rPr lang="en-US" altLang="zh-CN" dirty="0" smtClean="0">
                <a:solidFill>
                  <a:srgbClr val="0000FF"/>
                </a:solidFill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</a:rPr>
              <a:t>或点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zh-CN" altLang="en-US" b="1" i="1" u="sng" dirty="0" smtClean="0">
                <a:solidFill>
                  <a:srgbClr val="0000FF"/>
                </a:solidFill>
              </a:rPr>
              <a:t>灰度值最相近的点</a:t>
            </a:r>
            <a:r>
              <a:rPr lang="zh-CN" altLang="en-US" dirty="0" smtClean="0"/>
              <a:t>进行计算，则</a:t>
            </a:r>
            <a:r>
              <a:rPr lang="zh-CN" altLang="en-US" b="1" dirty="0" smtClean="0">
                <a:solidFill>
                  <a:srgbClr val="0000FF"/>
                </a:solidFill>
              </a:rPr>
              <a:t>不会</a:t>
            </a:r>
            <a:r>
              <a:rPr lang="zh-CN" altLang="en-US" dirty="0" smtClean="0"/>
              <a:t>出现</a:t>
            </a:r>
            <a:r>
              <a:rPr lang="zh-CN" altLang="en-US" b="1" dirty="0" smtClean="0">
                <a:solidFill>
                  <a:srgbClr val="0000FF"/>
                </a:solidFill>
              </a:rPr>
              <a:t>两个区域</a:t>
            </a:r>
            <a:r>
              <a:rPr lang="zh-CN" altLang="en-US" dirty="0" smtClean="0"/>
              <a:t>信息的混叠平均。</a:t>
            </a:r>
          </a:p>
          <a:p>
            <a:r>
              <a:rPr lang="zh-CN" altLang="en-US" dirty="0" smtClean="0"/>
              <a:t>     这样，就达到了边界</a:t>
            </a:r>
            <a:endParaRPr lang="en-US" altLang="zh-CN" dirty="0" smtClean="0"/>
          </a:p>
          <a:p>
            <a:r>
              <a:rPr lang="zh-CN" altLang="en-US" dirty="0" smtClean="0"/>
              <a:t>保持的目的。</a:t>
            </a:r>
          </a:p>
        </p:txBody>
      </p:sp>
      <p:graphicFrame>
        <p:nvGraphicFramePr>
          <p:cNvPr id="310322" name="Group 50"/>
          <p:cNvGraphicFramePr>
            <a:graphicFrameLocks noGrp="1"/>
          </p:cNvGraphicFramePr>
          <p:nvPr/>
        </p:nvGraphicFramePr>
        <p:xfrm>
          <a:off x="5292725" y="3500438"/>
          <a:ext cx="2903538" cy="2609850"/>
        </p:xfrm>
        <a:graphic>
          <a:graphicData uri="http://schemas.openxmlformats.org/drawingml/2006/table">
            <a:tbl>
              <a:tblPr/>
              <a:tblGrid>
                <a:gridCol w="581025"/>
                <a:gridCol w="581025"/>
                <a:gridCol w="579438"/>
                <a:gridCol w="581025"/>
                <a:gridCol w="581025"/>
              </a:tblGrid>
              <a:tr h="518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18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18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367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518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grpSp>
        <p:nvGrpSpPr>
          <p:cNvPr id="66602" name="Group 42"/>
          <p:cNvGrpSpPr>
            <a:grpSpLocks/>
          </p:cNvGrpSpPr>
          <p:nvPr/>
        </p:nvGrpSpPr>
        <p:grpSpPr bwMode="auto">
          <a:xfrm>
            <a:off x="5940425" y="4076700"/>
            <a:ext cx="523875" cy="431800"/>
            <a:chOff x="1202" y="2886"/>
            <a:chExt cx="330" cy="272"/>
          </a:xfrm>
        </p:grpSpPr>
        <p:sp>
          <p:nvSpPr>
            <p:cNvPr id="66608" name="Oval 43"/>
            <p:cNvSpPr>
              <a:spLocks noChangeArrowheads="1"/>
            </p:cNvSpPr>
            <p:nvPr/>
          </p:nvSpPr>
          <p:spPr bwMode="auto">
            <a:xfrm>
              <a:off x="1202" y="2886"/>
              <a:ext cx="272" cy="272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609" name="Text Box 44"/>
            <p:cNvSpPr txBox="1">
              <a:spLocks noChangeArrowheads="1"/>
            </p:cNvSpPr>
            <p:nvPr/>
          </p:nvSpPr>
          <p:spPr bwMode="auto">
            <a:xfrm>
              <a:off x="1214" y="2907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1</a:t>
              </a:r>
            </a:p>
          </p:txBody>
        </p:sp>
      </p:grpSp>
      <p:grpSp>
        <p:nvGrpSpPr>
          <p:cNvPr id="66603" name="Group 45"/>
          <p:cNvGrpSpPr>
            <a:grpSpLocks/>
          </p:cNvGrpSpPr>
          <p:nvPr/>
        </p:nvGrpSpPr>
        <p:grpSpPr bwMode="auto">
          <a:xfrm>
            <a:off x="7092950" y="5138738"/>
            <a:ext cx="431800" cy="431800"/>
            <a:chOff x="567" y="2659"/>
            <a:chExt cx="272" cy="272"/>
          </a:xfrm>
        </p:grpSpPr>
        <p:sp>
          <p:nvSpPr>
            <p:cNvPr id="66606" name="Oval 46"/>
            <p:cNvSpPr>
              <a:spLocks noChangeArrowheads="1"/>
            </p:cNvSpPr>
            <p:nvPr/>
          </p:nvSpPr>
          <p:spPr bwMode="auto">
            <a:xfrm>
              <a:off x="567" y="2659"/>
              <a:ext cx="272" cy="272"/>
            </a:xfrm>
            <a:prstGeom prst="ellipse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607" name="Text Box 47"/>
            <p:cNvSpPr txBox="1">
              <a:spLocks noChangeArrowheads="1"/>
            </p:cNvSpPr>
            <p:nvPr/>
          </p:nvSpPr>
          <p:spPr bwMode="auto">
            <a:xfrm>
              <a:off x="585" y="2665"/>
              <a:ext cx="2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2</a:t>
              </a:r>
            </a:p>
          </p:txBody>
        </p:sp>
      </p:grpSp>
      <p:sp>
        <p:nvSpPr>
          <p:cNvPr id="66604" name="Rectangle 48"/>
          <p:cNvSpPr>
            <a:spLocks noChangeArrowheads="1"/>
          </p:cNvSpPr>
          <p:nvPr/>
        </p:nvSpPr>
        <p:spPr bwMode="auto">
          <a:xfrm>
            <a:off x="5291138" y="3519488"/>
            <a:ext cx="1730375" cy="1546225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605" name="Rectangle 49"/>
          <p:cNvSpPr>
            <a:spLocks noChangeArrowheads="1"/>
          </p:cNvSpPr>
          <p:nvPr/>
        </p:nvSpPr>
        <p:spPr bwMode="auto">
          <a:xfrm>
            <a:off x="6453188" y="4527550"/>
            <a:ext cx="1728787" cy="154781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</a:t>
            </a:r>
            <a:r>
              <a:rPr lang="zh-CN" altLang="en-US" dirty="0" smtClean="0"/>
              <a:t>近邻</a:t>
            </a:r>
            <a:r>
              <a:rPr lang="en-US" altLang="zh-CN" b="0" dirty="0" smtClean="0"/>
              <a:t>(KNN)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   </a:t>
            </a:r>
            <a:r>
              <a:rPr lang="en-US" altLang="zh-CN" sz="3200" b="0" dirty="0" smtClean="0"/>
              <a:t>—— </a:t>
            </a:r>
            <a:r>
              <a:rPr lang="zh-CN" altLang="en-US" sz="3200" b="0" dirty="0" smtClean="0"/>
              <a:t>实现算法</a:t>
            </a:r>
            <a:endParaRPr lang="zh-CN" altLang="en-US" sz="3200" b="0" dirty="0"/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87624" y="1743784"/>
            <a:ext cx="7350076" cy="4022725"/>
          </a:xfrm>
        </p:spPr>
        <p:txBody>
          <a:bodyPr/>
          <a:lstStyle/>
          <a:p>
            <a:r>
              <a:rPr lang="en-US" altLang="zh-CN" dirty="0" smtClean="0"/>
              <a:t>1)   </a:t>
            </a:r>
            <a:r>
              <a:rPr lang="zh-CN" altLang="en-US" dirty="0" smtClean="0"/>
              <a:t>以待处理像素为中心，作一个</a:t>
            </a:r>
            <a:r>
              <a:rPr lang="en-US" altLang="zh-CN" i="1" dirty="0" smtClean="0">
                <a:solidFill>
                  <a:srgbClr val="0000FF"/>
                </a:solidFill>
              </a:rPr>
              <a:t>m*m</a:t>
            </a:r>
            <a:r>
              <a:rPr lang="zh-CN" altLang="en-US" dirty="0" smtClean="0"/>
              <a:t>的作用模板。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）在模板中，选择</a:t>
            </a:r>
            <a:r>
              <a:rPr lang="en-US" altLang="zh-CN" i="1" dirty="0" smtClean="0">
                <a:solidFill>
                  <a:srgbClr val="0000FF"/>
                </a:solidFill>
              </a:rPr>
              <a:t>K</a:t>
            </a:r>
            <a:r>
              <a:rPr lang="zh-CN" altLang="en-US" b="1" dirty="0" smtClean="0">
                <a:solidFill>
                  <a:srgbClr val="0000FF"/>
                </a:solidFill>
              </a:rPr>
              <a:t>个与待处理像素的</a:t>
            </a:r>
            <a:r>
              <a:rPr lang="zh-CN" altLang="en-US" b="1" i="1" u="sng" dirty="0" smtClean="0">
                <a:solidFill>
                  <a:srgbClr val="0000FF"/>
                </a:solidFill>
              </a:rPr>
              <a:t>灰度差最小</a:t>
            </a:r>
            <a:r>
              <a:rPr lang="zh-CN" altLang="en-US" b="1" dirty="0" smtClean="0">
                <a:solidFill>
                  <a:srgbClr val="0000FF"/>
                </a:solidFill>
              </a:rPr>
              <a:t>的像素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）将这</a:t>
            </a:r>
            <a:r>
              <a:rPr lang="en-US" altLang="zh-CN" i="1" dirty="0" smtClean="0"/>
              <a:t>K</a:t>
            </a:r>
            <a:r>
              <a:rPr lang="zh-CN" altLang="en-US" dirty="0" smtClean="0"/>
              <a:t>个像素的灰度</a:t>
            </a:r>
            <a:r>
              <a:rPr lang="zh-CN" altLang="en-US" b="1" dirty="0" smtClean="0">
                <a:solidFill>
                  <a:srgbClr val="0000FF"/>
                </a:solidFill>
              </a:rPr>
              <a:t>均值</a:t>
            </a:r>
            <a:r>
              <a:rPr lang="zh-CN" altLang="en-US" dirty="0" smtClean="0"/>
              <a:t>替换掉原来的像素值。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526013" y="1857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en-US" altLang="zh-CN" b="0" dirty="0" smtClean="0"/>
              <a:t>K</a:t>
            </a:r>
            <a:r>
              <a:rPr lang="zh-CN" altLang="en-US" dirty="0" smtClean="0"/>
              <a:t>近邻</a:t>
            </a:r>
            <a:r>
              <a:rPr lang="en-US" altLang="zh-CN" b="0" dirty="0" smtClean="0"/>
              <a:t>(KNN)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例题</a:t>
            </a:r>
            <a:endParaRPr lang="zh-CN" altLang="en-US" sz="3200" b="0" dirty="0"/>
          </a:p>
        </p:txBody>
      </p:sp>
      <p:sp>
        <p:nvSpPr>
          <p:cNvPr id="199868" name="Rectangle 188"/>
          <p:cNvSpPr>
            <a:spLocks noGrp="1" noChangeArrowheads="1"/>
          </p:cNvSpPr>
          <p:nvPr>
            <p:ph idx="1"/>
          </p:nvPr>
        </p:nvSpPr>
        <p:spPr>
          <a:xfrm>
            <a:off x="601479" y="1876912"/>
            <a:ext cx="7543800" cy="4022725"/>
          </a:xfrm>
        </p:spPr>
        <p:txBody>
          <a:bodyPr/>
          <a:lstStyle/>
          <a:p>
            <a:r>
              <a:rPr lang="zh-CN" altLang="en-US" dirty="0" smtClean="0"/>
              <a:t>例：下图，给定</a:t>
            </a:r>
            <a:r>
              <a:rPr lang="en-US" altLang="zh-CN" dirty="0" smtClean="0"/>
              <a:t>3*3</a:t>
            </a:r>
            <a:r>
              <a:rPr lang="zh-CN" altLang="en-US" dirty="0" smtClean="0"/>
              <a:t>模板，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=5</a:t>
            </a:r>
            <a:r>
              <a:rPr lang="zh-CN" altLang="en-US" dirty="0" smtClean="0"/>
              <a:t>。</a:t>
            </a:r>
          </a:p>
        </p:txBody>
      </p:sp>
      <p:graphicFrame>
        <p:nvGraphicFramePr>
          <p:cNvPr id="199978" name="Group 298"/>
          <p:cNvGraphicFramePr>
            <a:graphicFrameLocks noGrp="1"/>
          </p:cNvGraphicFramePr>
          <p:nvPr/>
        </p:nvGraphicFramePr>
        <p:xfrm>
          <a:off x="1042988" y="3068638"/>
          <a:ext cx="2016125" cy="1728786"/>
        </p:xfrm>
        <a:graphic>
          <a:graphicData uri="http://schemas.openxmlformats.org/drawingml/2006/table">
            <a:tbl>
              <a:tblPr/>
              <a:tblGrid>
                <a:gridCol w="403225"/>
                <a:gridCol w="404812"/>
                <a:gridCol w="400050"/>
                <a:gridCol w="404813"/>
                <a:gridCol w="403225"/>
              </a:tblGrid>
              <a:tr h="344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6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8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9907" name="AutoShape 227"/>
          <p:cNvSpPr>
            <a:spLocks noChangeArrowheads="1"/>
          </p:cNvSpPr>
          <p:nvPr/>
        </p:nvSpPr>
        <p:spPr bwMode="auto">
          <a:xfrm>
            <a:off x="3851275" y="3500438"/>
            <a:ext cx="647700" cy="8651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9976" name="Group 296"/>
          <p:cNvGraphicFramePr>
            <a:graphicFrameLocks noGrp="1"/>
          </p:cNvGraphicFramePr>
          <p:nvPr/>
        </p:nvGraphicFramePr>
        <p:xfrm>
          <a:off x="5435600" y="3068638"/>
          <a:ext cx="2016125" cy="1728787"/>
        </p:xfrm>
        <a:graphic>
          <a:graphicData uri="http://schemas.openxmlformats.org/drawingml/2006/table">
            <a:tbl>
              <a:tblPr/>
              <a:tblGrid>
                <a:gridCol w="403225"/>
                <a:gridCol w="404813"/>
                <a:gridCol w="400050"/>
                <a:gridCol w="404812"/>
                <a:gridCol w="403225"/>
              </a:tblGrid>
              <a:tr h="3352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5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4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2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9946" name="Rectangle 266"/>
          <p:cNvSpPr>
            <a:spLocks noChangeArrowheads="1"/>
          </p:cNvSpPr>
          <p:nvPr/>
        </p:nvSpPr>
        <p:spPr bwMode="auto">
          <a:xfrm>
            <a:off x="1042988" y="3070225"/>
            <a:ext cx="1223962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47" name="Text Box 267"/>
          <p:cNvSpPr txBox="1">
            <a:spLocks noChangeArrowheads="1"/>
          </p:cNvSpPr>
          <p:nvPr/>
        </p:nvSpPr>
        <p:spPr bwMode="auto">
          <a:xfrm>
            <a:off x="5838825" y="3398838"/>
            <a:ext cx="395288" cy="360362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 dirty="0">
                <a:solidFill>
                  <a:srgbClr val="9933FF"/>
                </a:solidFill>
              </a:rPr>
              <a:t>1</a:t>
            </a:r>
          </a:p>
        </p:txBody>
      </p:sp>
      <p:sp>
        <p:nvSpPr>
          <p:cNvPr id="199948" name="Rectangle 268"/>
          <p:cNvSpPr>
            <a:spLocks noChangeArrowheads="1"/>
          </p:cNvSpPr>
          <p:nvPr/>
        </p:nvSpPr>
        <p:spPr bwMode="auto">
          <a:xfrm>
            <a:off x="1446213" y="3070225"/>
            <a:ext cx="1223962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hlink"/>
              </a:solidFill>
            </a:endParaRPr>
          </a:p>
        </p:txBody>
      </p:sp>
      <p:sp>
        <p:nvSpPr>
          <p:cNvPr id="199949" name="Rectangle 269"/>
          <p:cNvSpPr>
            <a:spLocks noChangeArrowheads="1"/>
          </p:cNvSpPr>
          <p:nvPr/>
        </p:nvSpPr>
        <p:spPr bwMode="auto">
          <a:xfrm>
            <a:off x="1835150" y="3070225"/>
            <a:ext cx="1223963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0" name="Rectangle 270"/>
          <p:cNvSpPr>
            <a:spLocks noChangeArrowheads="1"/>
          </p:cNvSpPr>
          <p:nvPr/>
        </p:nvSpPr>
        <p:spPr bwMode="auto">
          <a:xfrm>
            <a:off x="1042988" y="3430588"/>
            <a:ext cx="1223962" cy="10429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1" name="Rectangle 271"/>
          <p:cNvSpPr>
            <a:spLocks noChangeArrowheads="1"/>
          </p:cNvSpPr>
          <p:nvPr/>
        </p:nvSpPr>
        <p:spPr bwMode="auto">
          <a:xfrm>
            <a:off x="1446213" y="3416300"/>
            <a:ext cx="1223962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2" name="Rectangle 272"/>
          <p:cNvSpPr>
            <a:spLocks noChangeArrowheads="1"/>
          </p:cNvSpPr>
          <p:nvPr/>
        </p:nvSpPr>
        <p:spPr bwMode="auto">
          <a:xfrm>
            <a:off x="1835150" y="3416300"/>
            <a:ext cx="1223963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3" name="Rectangle 273"/>
          <p:cNvSpPr>
            <a:spLocks noChangeArrowheads="1"/>
          </p:cNvSpPr>
          <p:nvPr/>
        </p:nvSpPr>
        <p:spPr bwMode="auto">
          <a:xfrm>
            <a:off x="1028700" y="3746500"/>
            <a:ext cx="1223963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4" name="Rectangle 274"/>
          <p:cNvSpPr>
            <a:spLocks noChangeArrowheads="1"/>
          </p:cNvSpPr>
          <p:nvPr/>
        </p:nvSpPr>
        <p:spPr bwMode="auto">
          <a:xfrm>
            <a:off x="1446213" y="3732213"/>
            <a:ext cx="1223962" cy="1042987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5" name="Rectangle 275"/>
          <p:cNvSpPr>
            <a:spLocks noChangeArrowheads="1"/>
          </p:cNvSpPr>
          <p:nvPr/>
        </p:nvSpPr>
        <p:spPr bwMode="auto">
          <a:xfrm>
            <a:off x="1835150" y="3746500"/>
            <a:ext cx="1223963" cy="1042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9956" name="Text Box 276"/>
          <p:cNvSpPr txBox="1">
            <a:spLocks noChangeArrowheads="1"/>
          </p:cNvSpPr>
          <p:nvPr/>
        </p:nvSpPr>
        <p:spPr bwMode="auto">
          <a:xfrm>
            <a:off x="6242050" y="3398838"/>
            <a:ext cx="395288" cy="360362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>
                <a:solidFill>
                  <a:srgbClr val="9933FF"/>
                </a:solidFill>
              </a:rPr>
              <a:t>2</a:t>
            </a:r>
          </a:p>
        </p:txBody>
      </p:sp>
      <p:sp>
        <p:nvSpPr>
          <p:cNvPr id="199957" name="Text Box 277"/>
          <p:cNvSpPr txBox="1">
            <a:spLocks noChangeArrowheads="1"/>
          </p:cNvSpPr>
          <p:nvPr/>
        </p:nvSpPr>
        <p:spPr bwMode="auto">
          <a:xfrm>
            <a:off x="6643688" y="3398838"/>
            <a:ext cx="395287" cy="360362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>
                <a:solidFill>
                  <a:srgbClr val="9933FF"/>
                </a:solidFill>
              </a:rPr>
              <a:t>3</a:t>
            </a:r>
          </a:p>
        </p:txBody>
      </p:sp>
      <p:sp>
        <p:nvSpPr>
          <p:cNvPr id="199958" name="Text Box 278"/>
          <p:cNvSpPr txBox="1">
            <a:spLocks noChangeArrowheads="1"/>
          </p:cNvSpPr>
          <p:nvPr/>
        </p:nvSpPr>
        <p:spPr bwMode="auto">
          <a:xfrm>
            <a:off x="5838825" y="3759200"/>
            <a:ext cx="395288" cy="36036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>
                <a:solidFill>
                  <a:srgbClr val="9933FF"/>
                </a:solidFill>
              </a:rPr>
              <a:t>6</a:t>
            </a:r>
          </a:p>
        </p:txBody>
      </p:sp>
      <p:sp>
        <p:nvSpPr>
          <p:cNvPr id="199959" name="Text Box 279"/>
          <p:cNvSpPr txBox="1">
            <a:spLocks noChangeArrowheads="1"/>
          </p:cNvSpPr>
          <p:nvPr/>
        </p:nvSpPr>
        <p:spPr bwMode="auto">
          <a:xfrm>
            <a:off x="6242050" y="3759200"/>
            <a:ext cx="395288" cy="36036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>
                <a:solidFill>
                  <a:srgbClr val="9933FF"/>
                </a:solidFill>
              </a:rPr>
              <a:t>7</a:t>
            </a:r>
          </a:p>
        </p:txBody>
      </p:sp>
      <p:sp>
        <p:nvSpPr>
          <p:cNvPr id="199960" name="Text Box 280"/>
          <p:cNvSpPr txBox="1">
            <a:spLocks noChangeArrowheads="1"/>
          </p:cNvSpPr>
          <p:nvPr/>
        </p:nvSpPr>
        <p:spPr bwMode="auto">
          <a:xfrm>
            <a:off x="6643688" y="3759200"/>
            <a:ext cx="395287" cy="36036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 dirty="0">
                <a:solidFill>
                  <a:srgbClr val="9933FF"/>
                </a:solidFill>
              </a:rPr>
              <a:t>7</a:t>
            </a:r>
          </a:p>
        </p:txBody>
      </p:sp>
      <p:sp>
        <p:nvSpPr>
          <p:cNvPr id="199961" name="Text Box 281"/>
          <p:cNvSpPr txBox="1">
            <a:spLocks noChangeArrowheads="1"/>
          </p:cNvSpPr>
          <p:nvPr/>
        </p:nvSpPr>
        <p:spPr bwMode="auto">
          <a:xfrm>
            <a:off x="5838825" y="4103688"/>
            <a:ext cx="395288" cy="360362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 dirty="0">
                <a:solidFill>
                  <a:srgbClr val="9933FF"/>
                </a:solidFill>
              </a:rPr>
              <a:t>6</a:t>
            </a:r>
          </a:p>
        </p:txBody>
      </p:sp>
      <p:sp>
        <p:nvSpPr>
          <p:cNvPr id="199962" name="Text Box 282"/>
          <p:cNvSpPr txBox="1">
            <a:spLocks noChangeArrowheads="1"/>
          </p:cNvSpPr>
          <p:nvPr/>
        </p:nvSpPr>
        <p:spPr bwMode="auto">
          <a:xfrm>
            <a:off x="6242050" y="4103688"/>
            <a:ext cx="395288" cy="360362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 dirty="0">
                <a:solidFill>
                  <a:srgbClr val="9933FF"/>
                </a:solidFill>
              </a:rPr>
              <a:t>7</a:t>
            </a:r>
          </a:p>
        </p:txBody>
      </p:sp>
      <p:sp>
        <p:nvSpPr>
          <p:cNvPr id="199963" name="Text Box 283"/>
          <p:cNvSpPr txBox="1">
            <a:spLocks noChangeArrowheads="1"/>
          </p:cNvSpPr>
          <p:nvPr/>
        </p:nvSpPr>
        <p:spPr bwMode="auto">
          <a:xfrm>
            <a:off x="6643688" y="4105275"/>
            <a:ext cx="395287" cy="36036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600" b="1">
                <a:solidFill>
                  <a:srgbClr val="9933FF"/>
                </a:solidFill>
              </a:rPr>
              <a:t>8</a:t>
            </a:r>
          </a:p>
        </p:txBody>
      </p:sp>
      <p:sp>
        <p:nvSpPr>
          <p:cNvPr id="199965" name="Text Box 285"/>
          <p:cNvSpPr txBox="1">
            <a:spLocks noChangeArrowheads="1"/>
          </p:cNvSpPr>
          <p:nvPr/>
        </p:nvSpPr>
        <p:spPr bwMode="auto">
          <a:xfrm>
            <a:off x="593725" y="5452024"/>
            <a:ext cx="3581400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1+1+1+2+2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5=1.4=1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66" name="Text Box 286"/>
          <p:cNvSpPr txBox="1">
            <a:spLocks noChangeArrowheads="1"/>
          </p:cNvSpPr>
          <p:nvPr/>
        </p:nvSpPr>
        <p:spPr bwMode="auto">
          <a:xfrm>
            <a:off x="587375" y="5471136"/>
            <a:ext cx="358775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1+2+2+3+4)/5=2.4=2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67" name="Text Box 287"/>
          <p:cNvSpPr txBox="1">
            <a:spLocks noChangeArrowheads="1"/>
          </p:cNvSpPr>
          <p:nvPr/>
        </p:nvSpPr>
        <p:spPr bwMode="auto">
          <a:xfrm>
            <a:off x="590550" y="5473603"/>
            <a:ext cx="358140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(1+2+3+4+4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5=2.8=3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68" name="Text Box 288"/>
          <p:cNvSpPr txBox="1">
            <a:spLocks noChangeArrowheads="1"/>
          </p:cNvSpPr>
          <p:nvPr/>
        </p:nvSpPr>
        <p:spPr bwMode="auto">
          <a:xfrm>
            <a:off x="601479" y="5452024"/>
            <a:ext cx="3581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5+5+6+6+7)/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5=5.8=6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69" name="Text Box 289"/>
          <p:cNvSpPr txBox="1">
            <a:spLocks noChangeArrowheads="1"/>
          </p:cNvSpPr>
          <p:nvPr/>
        </p:nvSpPr>
        <p:spPr bwMode="auto">
          <a:xfrm>
            <a:off x="584200" y="5468543"/>
            <a:ext cx="358775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6+7+7+8+8)/5=7.2=7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70" name="Text Box 290"/>
          <p:cNvSpPr txBox="1">
            <a:spLocks noChangeArrowheads="1"/>
          </p:cNvSpPr>
          <p:nvPr/>
        </p:nvSpPr>
        <p:spPr bwMode="auto">
          <a:xfrm>
            <a:off x="603250" y="5432912"/>
            <a:ext cx="3581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6+6+8+8+9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5=7.4=7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71" name="Text Box 291"/>
          <p:cNvSpPr txBox="1">
            <a:spLocks noChangeArrowheads="1"/>
          </p:cNvSpPr>
          <p:nvPr/>
        </p:nvSpPr>
        <p:spPr bwMode="auto">
          <a:xfrm>
            <a:off x="573891" y="5432912"/>
            <a:ext cx="3581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6+6+6+7+7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5=6.4=6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72" name="Text Box 292"/>
          <p:cNvSpPr txBox="1">
            <a:spLocks noChangeArrowheads="1"/>
          </p:cNvSpPr>
          <p:nvPr/>
        </p:nvSpPr>
        <p:spPr bwMode="auto">
          <a:xfrm>
            <a:off x="581025" y="5462681"/>
            <a:ext cx="35941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6+6+7+7+7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5=6.6=7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973" name="Text Box 293"/>
          <p:cNvSpPr txBox="1">
            <a:spLocks noChangeArrowheads="1"/>
          </p:cNvSpPr>
          <p:nvPr/>
        </p:nvSpPr>
        <p:spPr bwMode="auto">
          <a:xfrm>
            <a:off x="544532" y="5441171"/>
            <a:ext cx="3581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7+8+8+8+9)/5=8</a:t>
            </a:r>
            <a:endParaRPr kumimoji="1" lang="en-US" altLang="zh-CN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999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9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9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99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99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9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99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9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199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9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99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9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9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199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9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199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9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199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9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199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868" grpId="0" build="p" autoUpdateAnimBg="0"/>
      <p:bldP spid="199907" grpId="0" animBg="1"/>
      <p:bldP spid="199946" grpId="0" animBg="1"/>
      <p:bldP spid="199946" grpId="1" animBg="1"/>
      <p:bldP spid="199947" grpId="0" animBg="1" autoUpdateAnimBg="0"/>
      <p:bldP spid="199948" grpId="0" animBg="1" autoUpdateAnimBg="0"/>
      <p:bldP spid="199948" grpId="1" animBg="1"/>
      <p:bldP spid="199949" grpId="0" animBg="1"/>
      <p:bldP spid="199949" grpId="1" animBg="1"/>
      <p:bldP spid="199950" grpId="0" animBg="1"/>
      <p:bldP spid="199950" grpId="1" animBg="1"/>
      <p:bldP spid="199951" grpId="0" animBg="1"/>
      <p:bldP spid="199951" grpId="1" animBg="1"/>
      <p:bldP spid="199952" grpId="0" animBg="1"/>
      <p:bldP spid="199952" grpId="1" animBg="1"/>
      <p:bldP spid="199952" grpId="2" animBg="1"/>
      <p:bldP spid="199953" grpId="0" animBg="1"/>
      <p:bldP spid="199953" grpId="1" animBg="1"/>
      <p:bldP spid="199954" grpId="0" animBg="1"/>
      <p:bldP spid="199954" grpId="1" animBg="1"/>
      <p:bldP spid="199955" grpId="0" animBg="1"/>
      <p:bldP spid="199955" grpId="1" animBg="1"/>
      <p:bldP spid="199956" grpId="0" animBg="1" autoUpdateAnimBg="0"/>
      <p:bldP spid="199957" grpId="0" animBg="1" autoUpdateAnimBg="0"/>
      <p:bldP spid="199958" grpId="0" animBg="1" autoUpdateAnimBg="0"/>
      <p:bldP spid="199959" grpId="0" animBg="1" autoUpdateAnimBg="0"/>
      <p:bldP spid="199960" grpId="0" animBg="1" autoUpdateAnimBg="0"/>
      <p:bldP spid="199961" grpId="0" animBg="1" autoUpdateAnimBg="0"/>
      <p:bldP spid="199962" grpId="0" animBg="1" autoUpdateAnimBg="0"/>
      <p:bldP spid="199963" grpId="0" animBg="1" autoUpdateAnimBg="0"/>
      <p:bldP spid="199965" grpId="0" animBg="1" autoUpdateAnimBg="0"/>
      <p:bldP spid="199966" grpId="0" animBg="1" autoUpdateAnimBg="0"/>
      <p:bldP spid="199967" grpId="0" animBg="1" autoUpdateAnimBg="0"/>
      <p:bldP spid="199968" grpId="0" animBg="1" autoUpdateAnimBg="0"/>
      <p:bldP spid="199969" grpId="0" animBg="1" autoUpdateAnimBg="0"/>
      <p:bldP spid="199970" grpId="0" animBg="1" autoUpdateAnimBg="0"/>
      <p:bldP spid="199971" grpId="0" animBg="1" autoUpdateAnimBg="0"/>
      <p:bldP spid="199972" grpId="0" animBg="1" autoUpdateAnimBg="0"/>
      <p:bldP spid="19997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</a:t>
            </a:r>
            <a:r>
              <a:rPr lang="zh-CN" altLang="en-US" dirty="0" smtClean="0"/>
              <a:t>近邻</a:t>
            </a:r>
            <a:r>
              <a:rPr lang="en-US" altLang="zh-CN" b="0" dirty="0" smtClean="0"/>
              <a:t>(KNN)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效果分析</a:t>
            </a:r>
            <a:endParaRPr lang="zh-CN" altLang="en-US" sz="3200" b="0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KNN</a:t>
            </a:r>
            <a:r>
              <a:rPr lang="zh-CN" altLang="en-US" dirty="0" smtClean="0"/>
              <a:t>滤波器因为有了边界保持的作用，所以在去除</a:t>
            </a:r>
            <a:r>
              <a:rPr lang="zh-CN" altLang="en-US" b="1" dirty="0" smtClean="0">
                <a:solidFill>
                  <a:srgbClr val="0000FF"/>
                </a:solidFill>
              </a:rPr>
              <a:t>椒盐以及高斯噪声</a:t>
            </a:r>
            <a:r>
              <a:rPr lang="zh-CN" altLang="en-US" dirty="0" smtClean="0"/>
              <a:t>时，对图像景物的清晰度保持方面的</a:t>
            </a:r>
            <a:r>
              <a:rPr lang="zh-CN" altLang="en-US" b="1" dirty="0" smtClean="0">
                <a:solidFill>
                  <a:srgbClr val="0000FF"/>
                </a:solidFill>
              </a:rPr>
              <a:t>效果</a:t>
            </a:r>
            <a:r>
              <a:rPr lang="zh-CN" altLang="en-US" b="1" dirty="0">
                <a:solidFill>
                  <a:srgbClr val="0000FF"/>
                </a:solidFill>
              </a:rPr>
              <a:t>均</a:t>
            </a:r>
            <a:r>
              <a:rPr lang="zh-CN" altLang="en-US" dirty="0" smtClean="0"/>
              <a:t>非常</a:t>
            </a:r>
            <a:r>
              <a:rPr lang="zh-CN" altLang="en-US" b="1" dirty="0" smtClean="0">
                <a:solidFill>
                  <a:srgbClr val="0000FF"/>
                </a:solidFill>
              </a:rPr>
              <a:t>明显</a:t>
            </a:r>
            <a:r>
              <a:rPr lang="zh-CN" altLang="en-US" dirty="0" smtClean="0"/>
              <a:t>。</a:t>
            </a:r>
          </a:p>
          <a:p>
            <a:pPr marL="0" indent="0">
              <a:buNone/>
            </a:pPr>
            <a:r>
              <a:rPr lang="zh-CN" altLang="en-US" dirty="0" smtClean="0"/>
              <a:t>当然，所付出的代价是：算法的</a:t>
            </a:r>
            <a:r>
              <a:rPr lang="zh-CN" altLang="en-US" b="1" dirty="0" smtClean="0">
                <a:solidFill>
                  <a:srgbClr val="0000FF"/>
                </a:solidFill>
              </a:rPr>
              <a:t>复杂度增加</a:t>
            </a:r>
            <a:r>
              <a:rPr lang="zh-CN" altLang="en-US" dirty="0" smtClean="0"/>
              <a:t>了。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KNN</a:t>
            </a:r>
            <a:r>
              <a:rPr lang="zh-CN" altLang="en-US" dirty="0" smtClean="0"/>
              <a:t>均值滤波器的效果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</a:t>
            </a:r>
            <a:r>
              <a:rPr lang="zh-CN" altLang="en-US" sz="3200" b="0" dirty="0" smtClean="0"/>
              <a:t>椒盐噪声</a:t>
            </a:r>
            <a:endParaRPr lang="zh-CN" altLang="en-US" sz="3200" b="0" dirty="0"/>
          </a:p>
        </p:txBody>
      </p:sp>
      <p:pic>
        <p:nvPicPr>
          <p:cNvPr id="144406" name="Picture 22" descr="4noise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322763" cy="324167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412" name="Group 28"/>
          <p:cNvGrpSpPr>
            <a:grpSpLocks/>
          </p:cNvGrpSpPr>
          <p:nvPr/>
        </p:nvGrpSpPr>
        <p:grpSpPr bwMode="auto">
          <a:xfrm>
            <a:off x="228600" y="1981200"/>
            <a:ext cx="4322763" cy="3671888"/>
            <a:chOff x="480" y="1920"/>
            <a:chExt cx="2723" cy="2313"/>
          </a:xfrm>
        </p:grpSpPr>
        <p:pic>
          <p:nvPicPr>
            <p:cNvPr id="82956" name="Picture 26" descr="4noise098mea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20"/>
              <a:ext cx="2723" cy="2042"/>
            </a:xfrm>
            <a:prstGeom prst="rect">
              <a:avLst/>
            </a:prstGeom>
            <a:solidFill>
              <a:srgbClr val="003399"/>
            </a:solidFill>
            <a:ln w="9525">
              <a:solidFill>
                <a:srgbClr val="008000"/>
              </a:solidFill>
              <a:miter lim="800000"/>
              <a:headEnd/>
              <a:tailEnd/>
            </a:ln>
          </p:spPr>
        </p:pic>
        <p:sp>
          <p:nvSpPr>
            <p:cNvPr id="82957" name="Text Box 27"/>
            <p:cNvSpPr txBox="1">
              <a:spLocks noChangeArrowheads="1"/>
            </p:cNvSpPr>
            <p:nvPr/>
          </p:nvSpPr>
          <p:spPr bwMode="auto">
            <a:xfrm>
              <a:off x="1266" y="4000"/>
              <a:ext cx="861" cy="233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+mn-ea"/>
                  <a:ea typeface="+mn-ea"/>
                </a:rPr>
                <a:t>均值滤波</a:t>
              </a:r>
            </a:p>
          </p:txBody>
        </p:sp>
      </p:grpSp>
      <p:grpSp>
        <p:nvGrpSpPr>
          <p:cNvPr id="144416" name="Group 32"/>
          <p:cNvGrpSpPr>
            <a:grpSpLocks/>
          </p:cNvGrpSpPr>
          <p:nvPr/>
        </p:nvGrpSpPr>
        <p:grpSpPr bwMode="auto">
          <a:xfrm>
            <a:off x="239713" y="1989138"/>
            <a:ext cx="4322762" cy="3668469"/>
            <a:chOff x="720" y="1680"/>
            <a:chExt cx="2723" cy="2316"/>
          </a:xfrm>
        </p:grpSpPr>
        <p:pic>
          <p:nvPicPr>
            <p:cNvPr id="82954" name="Picture 29" descr="4noise098medi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680"/>
              <a:ext cx="2723" cy="204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rgbClr val="008000"/>
              </a:solidFill>
              <a:miter lim="800000"/>
              <a:headEnd/>
              <a:tailEnd/>
            </a:ln>
          </p:spPr>
        </p:pic>
        <p:sp>
          <p:nvSpPr>
            <p:cNvPr id="83979" name="Text Box 30"/>
            <p:cNvSpPr txBox="1">
              <a:spLocks noChangeArrowheads="1"/>
            </p:cNvSpPr>
            <p:nvPr/>
          </p:nvSpPr>
          <p:spPr bwMode="auto">
            <a:xfrm>
              <a:off x="1486" y="3765"/>
              <a:ext cx="816" cy="23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dirty="0" smtClean="0">
                  <a:latin typeface="+mn-ea"/>
                  <a:ea typeface="+mn-ea"/>
                </a:rPr>
                <a:t>中值滤波</a:t>
              </a:r>
            </a:p>
          </p:txBody>
        </p:sp>
      </p:grpSp>
      <p:grpSp>
        <p:nvGrpSpPr>
          <p:cNvPr id="144419" name="Group 35"/>
          <p:cNvGrpSpPr>
            <a:grpSpLocks/>
          </p:cNvGrpSpPr>
          <p:nvPr/>
        </p:nvGrpSpPr>
        <p:grpSpPr bwMode="auto">
          <a:xfrm>
            <a:off x="4648200" y="1981200"/>
            <a:ext cx="4318000" cy="3659188"/>
            <a:chOff x="2928" y="1248"/>
            <a:chExt cx="2720" cy="2305"/>
          </a:xfrm>
        </p:grpSpPr>
        <p:sp>
          <p:nvSpPr>
            <p:cNvPr id="83976" name="Text Box 24"/>
            <p:cNvSpPr txBox="1">
              <a:spLocks noChangeArrowheads="1"/>
            </p:cNvSpPr>
            <p:nvPr/>
          </p:nvSpPr>
          <p:spPr bwMode="auto">
            <a:xfrm>
              <a:off x="3760" y="3320"/>
              <a:ext cx="1056" cy="233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KNN</a:t>
              </a:r>
              <a:r>
                <a:rPr lang="zh-CN" altLang="en-US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均值滤波</a:t>
              </a:r>
            </a:p>
          </p:txBody>
        </p:sp>
        <p:pic>
          <p:nvPicPr>
            <p:cNvPr id="82953" name="Picture 34" descr="4noiseknn3_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248"/>
              <a:ext cx="2720" cy="2041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3844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KNN</a:t>
            </a:r>
            <a:r>
              <a:rPr lang="zh-CN" altLang="en-US" dirty="0" smtClean="0"/>
              <a:t>均值滤波器的效果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</a:t>
            </a:r>
            <a:r>
              <a:rPr lang="zh-CN" altLang="en-US" sz="3200" b="0" dirty="0" smtClean="0"/>
              <a:t>高斯噪声</a:t>
            </a:r>
            <a:endParaRPr lang="zh-CN" altLang="en-US" sz="3200" b="0" dirty="0"/>
          </a:p>
        </p:txBody>
      </p:sp>
      <p:pic>
        <p:nvPicPr>
          <p:cNvPr id="246798" name="Picture 1038" descr="4knnnoiseg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4322763" cy="324167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6805" name="Group 1045"/>
          <p:cNvGrpSpPr>
            <a:grpSpLocks/>
          </p:cNvGrpSpPr>
          <p:nvPr/>
        </p:nvGrpSpPr>
        <p:grpSpPr bwMode="auto">
          <a:xfrm>
            <a:off x="146050" y="1844675"/>
            <a:ext cx="4322763" cy="3662363"/>
            <a:chOff x="672" y="1392"/>
            <a:chExt cx="2723" cy="2307"/>
          </a:xfrm>
        </p:grpSpPr>
        <p:pic>
          <p:nvPicPr>
            <p:cNvPr id="83980" name="Picture 1042" descr="4meannoiseg5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392"/>
              <a:ext cx="2723" cy="2042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981" name="Text Box 1043"/>
            <p:cNvSpPr txBox="1">
              <a:spLocks noChangeArrowheads="1"/>
            </p:cNvSpPr>
            <p:nvPr/>
          </p:nvSpPr>
          <p:spPr bwMode="auto">
            <a:xfrm>
              <a:off x="1488" y="3468"/>
              <a:ext cx="1008" cy="23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/>
                <a:t>    </a:t>
              </a:r>
              <a:r>
                <a:rPr lang="zh-CN" altLang="en-US" dirty="0">
                  <a:latin typeface="+mn-ea"/>
                  <a:ea typeface="+mn-ea"/>
                </a:rPr>
                <a:t>均值滤波</a:t>
              </a:r>
            </a:p>
          </p:txBody>
        </p:sp>
      </p:grpSp>
      <p:grpSp>
        <p:nvGrpSpPr>
          <p:cNvPr id="246807" name="Group 1047"/>
          <p:cNvGrpSpPr>
            <a:grpSpLocks/>
          </p:cNvGrpSpPr>
          <p:nvPr/>
        </p:nvGrpSpPr>
        <p:grpSpPr bwMode="auto">
          <a:xfrm>
            <a:off x="146050" y="1844675"/>
            <a:ext cx="4322763" cy="3684588"/>
            <a:chOff x="1152" y="1680"/>
            <a:chExt cx="2723" cy="2321"/>
          </a:xfrm>
        </p:grpSpPr>
        <p:sp>
          <p:nvSpPr>
            <p:cNvPr id="85003" name="Text Box 1044"/>
            <p:cNvSpPr txBox="1">
              <a:spLocks noChangeArrowheads="1"/>
            </p:cNvSpPr>
            <p:nvPr/>
          </p:nvSpPr>
          <p:spPr bwMode="auto">
            <a:xfrm>
              <a:off x="1968" y="3770"/>
              <a:ext cx="1008" cy="23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dirty="0" smtClean="0"/>
                <a:t>    </a:t>
              </a:r>
              <a:r>
                <a:rPr lang="zh-CN" altLang="en-US" dirty="0" smtClean="0">
                  <a:latin typeface="+mn-ea"/>
                  <a:ea typeface="+mn-ea"/>
                </a:rPr>
                <a:t>中值滤波</a:t>
              </a:r>
            </a:p>
          </p:txBody>
        </p:sp>
        <p:pic>
          <p:nvPicPr>
            <p:cNvPr id="83979" name="Picture 1046" descr="4mediannoiseg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680"/>
              <a:ext cx="2723" cy="2042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6809" name="Group 1049"/>
          <p:cNvGrpSpPr>
            <a:grpSpLocks/>
          </p:cNvGrpSpPr>
          <p:nvPr/>
        </p:nvGrpSpPr>
        <p:grpSpPr bwMode="auto">
          <a:xfrm>
            <a:off x="4572000" y="1828800"/>
            <a:ext cx="4322763" cy="3735388"/>
            <a:chOff x="2880" y="1152"/>
            <a:chExt cx="2723" cy="2353"/>
          </a:xfrm>
        </p:grpSpPr>
        <p:sp>
          <p:nvSpPr>
            <p:cNvPr id="85001" name="Text Box 1040"/>
            <p:cNvSpPr txBox="1">
              <a:spLocks noChangeArrowheads="1"/>
            </p:cNvSpPr>
            <p:nvPr/>
          </p:nvSpPr>
          <p:spPr bwMode="auto">
            <a:xfrm>
              <a:off x="3689" y="3274"/>
              <a:ext cx="1104" cy="23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KNN</a:t>
              </a:r>
              <a:r>
                <a:rPr lang="zh-CN" altLang="en-US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均值</a:t>
              </a:r>
              <a:r>
                <a:rPr lang="zh-CN" altLang="en-US" dirty="0" smtClean="0">
                  <a:latin typeface="+mn-ea"/>
                  <a:ea typeface="+mn-ea"/>
                </a:rPr>
                <a:t>滤波</a:t>
              </a:r>
            </a:p>
          </p:txBody>
        </p:sp>
        <p:pic>
          <p:nvPicPr>
            <p:cNvPr id="83977" name="Picture 1048" descr="4noisegaussknn3_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152"/>
              <a:ext cx="2723" cy="2042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329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5.4.1 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5.4.2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对称近邻均值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滤波器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(-)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 algn="l" eaLnBrk="1" hangingPunct="1"/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007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对称近邻平滑滤波器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基本原理</a:t>
            </a:r>
            <a:endParaRPr lang="zh-CN" altLang="en-US" sz="3200" b="0" dirty="0"/>
          </a:p>
        </p:txBody>
      </p:sp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算法示意图如下，从模板中的</a:t>
            </a:r>
            <a:r>
              <a:rPr lang="zh-CN" altLang="en-US" b="1" dirty="0" smtClean="0">
                <a:solidFill>
                  <a:srgbClr val="0000FF"/>
                </a:solidFill>
              </a:rPr>
              <a:t>对称</a:t>
            </a:r>
            <a:r>
              <a:rPr lang="zh-CN" altLang="en-US" b="1" i="1" u="sng" dirty="0" smtClean="0">
                <a:solidFill>
                  <a:srgbClr val="FF0000"/>
                </a:solidFill>
              </a:rPr>
              <a:t>点对</a:t>
            </a:r>
            <a:r>
              <a:rPr lang="zh-CN" altLang="en-US" b="1" i="1" u="sng" dirty="0">
                <a:solidFill>
                  <a:srgbClr val="FF0000"/>
                </a:solidFill>
              </a:rPr>
              <a:t>中</a:t>
            </a:r>
            <a:r>
              <a:rPr lang="zh-CN" altLang="en-US" b="1" dirty="0">
                <a:solidFill>
                  <a:srgbClr val="0000FF"/>
                </a:solidFill>
              </a:rPr>
              <a:t>寻找</a:t>
            </a:r>
            <a:r>
              <a:rPr lang="zh-CN" altLang="en-US" b="1" dirty="0" smtClean="0">
                <a:solidFill>
                  <a:srgbClr val="0000FF"/>
                </a:solidFill>
              </a:rPr>
              <a:t>与待处理像素</a:t>
            </a:r>
            <a:r>
              <a:rPr lang="en-US" altLang="zh-CN" b="1" dirty="0" smtClean="0">
                <a:solidFill>
                  <a:srgbClr val="0000FF"/>
                </a:solidFill>
              </a:rPr>
              <a:t>(</a:t>
            </a:r>
            <a:r>
              <a:rPr lang="zh-CN" altLang="en-US" b="1" i="1" u="sng" dirty="0" smtClean="0">
                <a:solidFill>
                  <a:srgbClr val="0000FF"/>
                </a:solidFill>
              </a:rPr>
              <a:t>值接近</a:t>
            </a:r>
            <a:r>
              <a:rPr lang="en-US" altLang="zh-CN" b="1" dirty="0" smtClean="0">
                <a:solidFill>
                  <a:srgbClr val="0000FF"/>
                </a:solidFill>
              </a:rPr>
              <a:t>)</a:t>
            </a:r>
            <a:r>
              <a:rPr lang="zh-CN" altLang="en-US" b="1" dirty="0" smtClean="0">
                <a:solidFill>
                  <a:srgbClr val="0000FF"/>
                </a:solidFill>
              </a:rPr>
              <a:t>相同区域的点</a:t>
            </a:r>
            <a:r>
              <a:rPr lang="zh-CN" altLang="en-US" dirty="0" smtClean="0"/>
              <a:t>。然后对选出的点做</a:t>
            </a:r>
            <a:r>
              <a:rPr lang="zh-CN" altLang="en-US" b="1" dirty="0" smtClean="0">
                <a:solidFill>
                  <a:srgbClr val="0000FF"/>
                </a:solidFill>
              </a:rPr>
              <a:t>均值</a:t>
            </a:r>
            <a:r>
              <a:rPr lang="zh-CN" altLang="en-US" dirty="0" smtClean="0"/>
              <a:t>运算。</a:t>
            </a:r>
          </a:p>
        </p:txBody>
      </p:sp>
      <p:sp>
        <p:nvSpPr>
          <p:cNvPr id="332804" name="AutoShape 4"/>
          <p:cNvSpPr>
            <a:spLocks noChangeArrowheads="1"/>
          </p:cNvSpPr>
          <p:nvPr/>
        </p:nvSpPr>
        <p:spPr bwMode="auto">
          <a:xfrm>
            <a:off x="4067175" y="4581525"/>
            <a:ext cx="542925" cy="72072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2861" name="Text Box 61"/>
          <p:cNvSpPr txBox="1">
            <a:spLocks noChangeArrowheads="1"/>
          </p:cNvSpPr>
          <p:nvPr/>
        </p:nvSpPr>
        <p:spPr bwMode="auto">
          <a:xfrm>
            <a:off x="2474913" y="6038850"/>
            <a:ext cx="3862387" cy="466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1/4*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grpSp>
        <p:nvGrpSpPr>
          <p:cNvPr id="332947" name="Group 147"/>
          <p:cNvGrpSpPr>
            <a:grpSpLocks/>
          </p:cNvGrpSpPr>
          <p:nvPr/>
        </p:nvGrpSpPr>
        <p:grpSpPr bwMode="auto">
          <a:xfrm>
            <a:off x="1116013" y="4005263"/>
            <a:ext cx="1811337" cy="1843087"/>
            <a:chOff x="975" y="2513"/>
            <a:chExt cx="1141" cy="1161"/>
          </a:xfrm>
        </p:grpSpPr>
        <p:sp>
          <p:nvSpPr>
            <p:cNvPr id="71698" name="Rectangle 35"/>
            <p:cNvSpPr>
              <a:spLocks noChangeAspect="1" noChangeArrowheads="1"/>
            </p:cNvSpPr>
            <p:nvPr/>
          </p:nvSpPr>
          <p:spPr bwMode="auto">
            <a:xfrm>
              <a:off x="975" y="2523"/>
              <a:ext cx="1134" cy="113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9" name="Rectangle 40"/>
            <p:cNvSpPr>
              <a:spLocks noChangeAspect="1" noChangeArrowheads="1"/>
            </p:cNvSpPr>
            <p:nvPr/>
          </p:nvSpPr>
          <p:spPr bwMode="auto">
            <a:xfrm>
              <a:off x="975" y="3279"/>
              <a:ext cx="378" cy="3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0" name="Rectangle 41"/>
            <p:cNvSpPr>
              <a:spLocks noChangeAspect="1" noChangeArrowheads="1"/>
            </p:cNvSpPr>
            <p:nvPr/>
          </p:nvSpPr>
          <p:spPr bwMode="auto">
            <a:xfrm>
              <a:off x="975" y="2902"/>
              <a:ext cx="378" cy="3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1" name="Rectangle 42"/>
            <p:cNvSpPr>
              <a:spLocks noChangeAspect="1" noChangeArrowheads="1"/>
            </p:cNvSpPr>
            <p:nvPr/>
          </p:nvSpPr>
          <p:spPr bwMode="auto">
            <a:xfrm>
              <a:off x="1731" y="3279"/>
              <a:ext cx="37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2" name="Rectangle 43"/>
            <p:cNvSpPr>
              <a:spLocks noChangeAspect="1" noChangeArrowheads="1"/>
            </p:cNvSpPr>
            <p:nvPr/>
          </p:nvSpPr>
          <p:spPr bwMode="auto">
            <a:xfrm>
              <a:off x="1350" y="2523"/>
              <a:ext cx="37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3" name="Rectangle 44"/>
            <p:cNvSpPr>
              <a:spLocks noChangeAspect="1" noChangeArrowheads="1"/>
            </p:cNvSpPr>
            <p:nvPr/>
          </p:nvSpPr>
          <p:spPr bwMode="auto">
            <a:xfrm>
              <a:off x="975" y="2523"/>
              <a:ext cx="378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4" name="Rectangle 51"/>
            <p:cNvSpPr>
              <a:spLocks noChangeAspect="1" noChangeArrowheads="1"/>
            </p:cNvSpPr>
            <p:nvPr/>
          </p:nvSpPr>
          <p:spPr bwMode="auto">
            <a:xfrm>
              <a:off x="1728" y="2523"/>
              <a:ext cx="378" cy="37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5" name="Rectangle 53"/>
            <p:cNvSpPr>
              <a:spLocks noChangeAspect="1" noChangeArrowheads="1"/>
            </p:cNvSpPr>
            <p:nvPr/>
          </p:nvSpPr>
          <p:spPr bwMode="auto">
            <a:xfrm>
              <a:off x="1350" y="2902"/>
              <a:ext cx="378" cy="3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6" name="Oval 77"/>
            <p:cNvSpPr>
              <a:spLocks noChangeAspect="1" noChangeArrowheads="1"/>
            </p:cNvSpPr>
            <p:nvPr/>
          </p:nvSpPr>
          <p:spPr bwMode="auto">
            <a:xfrm>
              <a:off x="1504" y="3053"/>
              <a:ext cx="81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7" name="Oval 98"/>
            <p:cNvSpPr>
              <a:spLocks noChangeAspect="1" noChangeArrowheads="1"/>
            </p:cNvSpPr>
            <p:nvPr/>
          </p:nvSpPr>
          <p:spPr bwMode="auto">
            <a:xfrm>
              <a:off x="1127" y="2675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8" name="Oval 99"/>
            <p:cNvSpPr>
              <a:spLocks noChangeAspect="1" noChangeArrowheads="1"/>
            </p:cNvSpPr>
            <p:nvPr/>
          </p:nvSpPr>
          <p:spPr bwMode="auto">
            <a:xfrm>
              <a:off x="1883" y="3431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09" name="Oval 100"/>
            <p:cNvSpPr>
              <a:spLocks noChangeAspect="1" noChangeArrowheads="1"/>
            </p:cNvSpPr>
            <p:nvPr/>
          </p:nvSpPr>
          <p:spPr bwMode="auto">
            <a:xfrm>
              <a:off x="1504" y="3431"/>
              <a:ext cx="81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0" name="Oval 101"/>
            <p:cNvSpPr>
              <a:spLocks noChangeAspect="1" noChangeArrowheads="1"/>
            </p:cNvSpPr>
            <p:nvPr/>
          </p:nvSpPr>
          <p:spPr bwMode="auto">
            <a:xfrm>
              <a:off x="1504" y="2675"/>
              <a:ext cx="81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1" name="Oval 102"/>
            <p:cNvSpPr>
              <a:spLocks noChangeAspect="1" noChangeArrowheads="1"/>
            </p:cNvSpPr>
            <p:nvPr/>
          </p:nvSpPr>
          <p:spPr bwMode="auto">
            <a:xfrm>
              <a:off x="1127" y="3442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2" name="Oval 103"/>
            <p:cNvSpPr>
              <a:spLocks noChangeAspect="1" noChangeArrowheads="1"/>
            </p:cNvSpPr>
            <p:nvPr/>
          </p:nvSpPr>
          <p:spPr bwMode="auto">
            <a:xfrm>
              <a:off x="1883" y="2675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3" name="Oval 104"/>
            <p:cNvSpPr>
              <a:spLocks noChangeAspect="1" noChangeArrowheads="1"/>
            </p:cNvSpPr>
            <p:nvPr/>
          </p:nvSpPr>
          <p:spPr bwMode="auto">
            <a:xfrm>
              <a:off x="1127" y="3053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CC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4" name="Oval 105"/>
            <p:cNvSpPr>
              <a:spLocks noChangeAspect="1" noChangeArrowheads="1"/>
            </p:cNvSpPr>
            <p:nvPr/>
          </p:nvSpPr>
          <p:spPr bwMode="auto">
            <a:xfrm>
              <a:off x="1883" y="3053"/>
              <a:ext cx="80" cy="80"/>
            </a:xfrm>
            <a:prstGeom prst="ellipse">
              <a:avLst/>
            </a:prstGeom>
            <a:solidFill>
              <a:srgbClr val="9933FF"/>
            </a:solidFill>
            <a:ln w="9525">
              <a:solidFill>
                <a:srgbClr val="FF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15" name="Line 106"/>
            <p:cNvSpPr>
              <a:spLocks noChangeAspect="1" noChangeShapeType="1"/>
            </p:cNvSpPr>
            <p:nvPr/>
          </p:nvSpPr>
          <p:spPr bwMode="auto">
            <a:xfrm>
              <a:off x="1192" y="2740"/>
              <a:ext cx="719" cy="719"/>
            </a:xfrm>
            <a:prstGeom prst="line">
              <a:avLst/>
            </a:prstGeom>
            <a:noFill/>
            <a:ln w="19050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716" name="Line 107"/>
            <p:cNvSpPr>
              <a:spLocks noChangeAspect="1" noChangeShapeType="1"/>
            </p:cNvSpPr>
            <p:nvPr/>
          </p:nvSpPr>
          <p:spPr bwMode="auto">
            <a:xfrm>
              <a:off x="1202" y="3091"/>
              <a:ext cx="719" cy="0"/>
            </a:xfrm>
            <a:prstGeom prst="line">
              <a:avLst/>
            </a:prstGeom>
            <a:noFill/>
            <a:ln w="19050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717" name="Line 108"/>
            <p:cNvSpPr>
              <a:spLocks noChangeAspect="1" noChangeShapeType="1"/>
            </p:cNvSpPr>
            <p:nvPr/>
          </p:nvSpPr>
          <p:spPr bwMode="auto">
            <a:xfrm>
              <a:off x="1542" y="2750"/>
              <a:ext cx="0" cy="681"/>
            </a:xfrm>
            <a:prstGeom prst="line">
              <a:avLst/>
            </a:prstGeom>
            <a:noFill/>
            <a:ln w="19050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718" name="Line 109"/>
            <p:cNvSpPr>
              <a:spLocks noChangeAspect="1" noChangeShapeType="1"/>
            </p:cNvSpPr>
            <p:nvPr/>
          </p:nvSpPr>
          <p:spPr bwMode="auto">
            <a:xfrm flipV="1">
              <a:off x="1202" y="2712"/>
              <a:ext cx="719" cy="757"/>
            </a:xfrm>
            <a:prstGeom prst="line">
              <a:avLst/>
            </a:prstGeom>
            <a:noFill/>
            <a:ln w="19050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719" name="Text Box 59"/>
            <p:cNvSpPr txBox="1">
              <a:spLocks noChangeAspect="1" noChangeArrowheads="1"/>
            </p:cNvSpPr>
            <p:nvPr/>
          </p:nvSpPr>
          <p:spPr bwMode="auto">
            <a:xfrm>
              <a:off x="1028" y="2529"/>
              <a:ext cx="3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a1</a:t>
              </a:r>
            </a:p>
          </p:txBody>
        </p:sp>
        <p:sp>
          <p:nvSpPr>
            <p:cNvPr id="71720" name="Text Box 66"/>
            <p:cNvSpPr txBox="1">
              <a:spLocks noChangeAspect="1" noChangeArrowheads="1"/>
            </p:cNvSpPr>
            <p:nvPr/>
          </p:nvSpPr>
          <p:spPr bwMode="auto">
            <a:xfrm>
              <a:off x="1814" y="3468"/>
              <a:ext cx="2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a2</a:t>
              </a:r>
            </a:p>
          </p:txBody>
        </p:sp>
        <p:sp>
          <p:nvSpPr>
            <p:cNvPr id="71721" name="Text Box 67"/>
            <p:cNvSpPr txBox="1">
              <a:spLocks noChangeAspect="1" noChangeArrowheads="1"/>
            </p:cNvSpPr>
            <p:nvPr/>
          </p:nvSpPr>
          <p:spPr bwMode="auto">
            <a:xfrm>
              <a:off x="1038" y="2904"/>
              <a:ext cx="2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b1</a:t>
              </a:r>
            </a:p>
          </p:txBody>
        </p:sp>
        <p:sp>
          <p:nvSpPr>
            <p:cNvPr id="71722" name="Text Box 68"/>
            <p:cNvSpPr txBox="1">
              <a:spLocks noChangeAspect="1" noChangeArrowheads="1"/>
            </p:cNvSpPr>
            <p:nvPr/>
          </p:nvSpPr>
          <p:spPr bwMode="auto">
            <a:xfrm>
              <a:off x="1799" y="2896"/>
              <a:ext cx="31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b2</a:t>
              </a:r>
            </a:p>
          </p:txBody>
        </p:sp>
        <p:sp>
          <p:nvSpPr>
            <p:cNvPr id="71723" name="Text Box 91"/>
            <p:cNvSpPr txBox="1">
              <a:spLocks noChangeAspect="1" noChangeArrowheads="1"/>
            </p:cNvSpPr>
            <p:nvPr/>
          </p:nvSpPr>
          <p:spPr bwMode="auto">
            <a:xfrm>
              <a:off x="1053" y="3475"/>
              <a:ext cx="2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c1</a:t>
              </a:r>
            </a:p>
          </p:txBody>
        </p:sp>
        <p:sp>
          <p:nvSpPr>
            <p:cNvPr id="71724" name="Text Box 92"/>
            <p:cNvSpPr txBox="1">
              <a:spLocks noChangeAspect="1" noChangeArrowheads="1"/>
            </p:cNvSpPr>
            <p:nvPr/>
          </p:nvSpPr>
          <p:spPr bwMode="auto">
            <a:xfrm>
              <a:off x="1794" y="2522"/>
              <a:ext cx="3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c2</a:t>
              </a:r>
            </a:p>
          </p:txBody>
        </p:sp>
        <p:sp>
          <p:nvSpPr>
            <p:cNvPr id="71725" name="Text Box 89"/>
            <p:cNvSpPr txBox="1">
              <a:spLocks noChangeAspect="1" noChangeArrowheads="1"/>
            </p:cNvSpPr>
            <p:nvPr/>
          </p:nvSpPr>
          <p:spPr bwMode="auto">
            <a:xfrm>
              <a:off x="1422" y="3482"/>
              <a:ext cx="29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d1</a:t>
              </a:r>
            </a:p>
          </p:txBody>
        </p:sp>
        <p:sp>
          <p:nvSpPr>
            <p:cNvPr id="71726" name="Text Box 90"/>
            <p:cNvSpPr txBox="1">
              <a:spLocks noChangeAspect="1" noChangeArrowheads="1"/>
            </p:cNvSpPr>
            <p:nvPr/>
          </p:nvSpPr>
          <p:spPr bwMode="auto">
            <a:xfrm>
              <a:off x="1418" y="2513"/>
              <a:ext cx="34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>
                  <a:solidFill>
                    <a:srgbClr val="FF0066"/>
                  </a:solidFill>
                  <a:latin typeface="Arial" panose="020B0604020202020204" pitchFamily="34" charset="0"/>
                </a:rPr>
                <a:t>d2</a:t>
              </a:r>
            </a:p>
          </p:txBody>
        </p:sp>
      </p:grpSp>
      <p:grpSp>
        <p:nvGrpSpPr>
          <p:cNvPr id="332943" name="Group 143"/>
          <p:cNvGrpSpPr>
            <a:grpSpLocks noChangeAspect="1"/>
          </p:cNvGrpSpPr>
          <p:nvPr/>
        </p:nvGrpSpPr>
        <p:grpSpPr bwMode="auto">
          <a:xfrm>
            <a:off x="5940425" y="3933825"/>
            <a:ext cx="1800225" cy="1800225"/>
            <a:chOff x="3107" y="1933"/>
            <a:chExt cx="1360" cy="1360"/>
          </a:xfrm>
        </p:grpSpPr>
        <p:sp>
          <p:nvSpPr>
            <p:cNvPr id="71690" name="Rectangle 114"/>
            <p:cNvSpPr>
              <a:spLocks noChangeAspect="1" noChangeArrowheads="1"/>
            </p:cNvSpPr>
            <p:nvPr/>
          </p:nvSpPr>
          <p:spPr bwMode="auto">
            <a:xfrm>
              <a:off x="3107" y="1933"/>
              <a:ext cx="1360" cy="136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1" name="Rectangle 115"/>
            <p:cNvSpPr>
              <a:spLocks noChangeAspect="1" noChangeArrowheads="1"/>
            </p:cNvSpPr>
            <p:nvPr/>
          </p:nvSpPr>
          <p:spPr bwMode="auto">
            <a:xfrm>
              <a:off x="3107" y="2840"/>
              <a:ext cx="453" cy="45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2" name="Rectangle 116"/>
            <p:cNvSpPr>
              <a:spLocks noChangeAspect="1" noChangeArrowheads="1"/>
            </p:cNvSpPr>
            <p:nvPr/>
          </p:nvSpPr>
          <p:spPr bwMode="auto">
            <a:xfrm>
              <a:off x="3107" y="2387"/>
              <a:ext cx="453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3" name="Rectangle 117"/>
            <p:cNvSpPr>
              <a:spLocks noChangeAspect="1" noChangeArrowheads="1"/>
            </p:cNvSpPr>
            <p:nvPr/>
          </p:nvSpPr>
          <p:spPr bwMode="auto">
            <a:xfrm>
              <a:off x="4014" y="2840"/>
              <a:ext cx="453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4" name="Rectangle 118"/>
            <p:cNvSpPr>
              <a:spLocks noChangeAspect="1" noChangeArrowheads="1"/>
            </p:cNvSpPr>
            <p:nvPr/>
          </p:nvSpPr>
          <p:spPr bwMode="auto">
            <a:xfrm>
              <a:off x="3557" y="1933"/>
              <a:ext cx="453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5" name="Rectangle 119"/>
            <p:cNvSpPr>
              <a:spLocks noChangeAspect="1" noChangeArrowheads="1"/>
            </p:cNvSpPr>
            <p:nvPr/>
          </p:nvSpPr>
          <p:spPr bwMode="auto">
            <a:xfrm>
              <a:off x="3107" y="1933"/>
              <a:ext cx="453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6" name="Rectangle 120"/>
            <p:cNvSpPr>
              <a:spLocks noChangeAspect="1" noChangeArrowheads="1"/>
            </p:cNvSpPr>
            <p:nvPr/>
          </p:nvSpPr>
          <p:spPr bwMode="auto">
            <a:xfrm>
              <a:off x="4010" y="1933"/>
              <a:ext cx="453" cy="45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7" name="Rectangle 121"/>
            <p:cNvSpPr>
              <a:spLocks noChangeAspect="1" noChangeArrowheads="1"/>
            </p:cNvSpPr>
            <p:nvPr/>
          </p:nvSpPr>
          <p:spPr bwMode="auto">
            <a:xfrm>
              <a:off x="3557" y="2387"/>
              <a:ext cx="453" cy="453"/>
            </a:xfrm>
            <a:prstGeom prst="rect">
              <a:avLst/>
            </a:prstGeom>
            <a:solidFill>
              <a:srgbClr val="66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32945" name="Line 145"/>
          <p:cNvSpPr>
            <a:spLocks noChangeShapeType="1"/>
          </p:cNvSpPr>
          <p:nvPr/>
        </p:nvSpPr>
        <p:spPr bwMode="auto">
          <a:xfrm flipV="1">
            <a:off x="5940425" y="4797425"/>
            <a:ext cx="936625" cy="1223963"/>
          </a:xfrm>
          <a:prstGeom prst="line">
            <a:avLst/>
          </a:prstGeom>
          <a:noFill/>
          <a:ln w="76200" cmpd="tri">
            <a:solidFill>
              <a:srgbClr val="9933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2946" name="Line 146"/>
          <p:cNvSpPr>
            <a:spLocks noChangeShapeType="1"/>
          </p:cNvSpPr>
          <p:nvPr/>
        </p:nvSpPr>
        <p:spPr bwMode="auto">
          <a:xfrm>
            <a:off x="2051050" y="4941888"/>
            <a:ext cx="503238" cy="1296987"/>
          </a:xfrm>
          <a:prstGeom prst="line">
            <a:avLst/>
          </a:prstGeom>
          <a:noFill/>
          <a:ln w="76200" cmpd="tri">
            <a:solidFill>
              <a:srgbClr val="9933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3" grpId="0" build="p" autoUpdateAnimBg="0"/>
      <p:bldP spid="332804" grpId="0" animBg="1"/>
      <p:bldP spid="332861" grpId="0" animBg="1" autoUpdateAnimBg="0"/>
      <p:bldP spid="332945" grpId="0" animBg="1"/>
      <p:bldP spid="3329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5.4.1 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5.4.3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灰度最小方差的均值滤波器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5.4.4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西戈玛平滑滤波器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 algn="l" eaLnBrk="1" hangingPunct="1"/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721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3" name="Rectangle 1029"/>
          <p:cNvSpPr>
            <a:spLocks noGrp="1" noChangeArrowheads="1"/>
          </p:cNvSpPr>
          <p:nvPr>
            <p:ph type="title"/>
          </p:nvPr>
        </p:nvSpPr>
        <p:spPr>
          <a:xfrm>
            <a:off x="822325" y="287339"/>
            <a:ext cx="7543800" cy="1197446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图像噪声的概念</a:t>
            </a:r>
            <a:endParaRPr lang="zh-CN" altLang="en-US" dirty="0"/>
          </a:p>
        </p:txBody>
      </p:sp>
      <p:sp>
        <p:nvSpPr>
          <p:cNvPr id="20173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所谓的图像噪声，是图像在摄取时或是传输时所受到的随机干扰信号。</a:t>
            </a:r>
          </a:p>
          <a:p>
            <a:pPr>
              <a:defRPr/>
            </a:pPr>
            <a:endParaRPr lang="zh-CN" altLang="en-US" dirty="0" smtClean="0"/>
          </a:p>
          <a:p>
            <a:pPr marL="0" indent="0">
              <a:buFont typeface="Calibri" panose="020F0502020204030204" pitchFamily="34" charset="0"/>
              <a:buNone/>
              <a:defRPr/>
            </a:pPr>
            <a:r>
              <a:rPr lang="zh-CN" altLang="en-US" dirty="0" smtClean="0"/>
              <a:t>常见的有</a:t>
            </a:r>
            <a:r>
              <a:rPr lang="zh-CN" altLang="en-US" b="1" dirty="0" smtClean="0">
                <a:solidFill>
                  <a:srgbClr val="0000FF"/>
                </a:solidFill>
              </a:rPr>
              <a:t>椒盐噪声</a:t>
            </a:r>
            <a:r>
              <a:rPr lang="zh-CN" altLang="en-US" dirty="0" smtClean="0"/>
              <a:t>和</a:t>
            </a:r>
            <a:r>
              <a:rPr lang="zh-CN" altLang="en-US" b="1" dirty="0" smtClean="0">
                <a:solidFill>
                  <a:srgbClr val="0000FF"/>
                </a:solidFill>
              </a:rPr>
              <a:t>高斯噪声</a:t>
            </a:r>
            <a:r>
              <a:rPr lang="zh-CN" altLang="en-US" dirty="0" smtClean="0"/>
              <a:t>。          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最小方差平滑滤波器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基本原理</a:t>
            </a:r>
            <a:endParaRPr lang="zh-CN" altLang="en-US" sz="3200" b="0" dirty="0"/>
          </a:p>
        </p:txBody>
      </p:sp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xfrm>
            <a:off x="1289647" y="1916832"/>
            <a:ext cx="7062043" cy="25922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将属于同一个区域的可能的相邻关系以</a:t>
            </a:r>
            <a:r>
              <a:rPr lang="en-US" altLang="zh-CN" dirty="0" smtClean="0">
                <a:solidFill>
                  <a:srgbClr val="0000FF"/>
                </a:solidFill>
              </a:rPr>
              <a:t>9</a:t>
            </a:r>
            <a:r>
              <a:rPr lang="zh-CN" altLang="en-US" b="1" dirty="0" smtClean="0">
                <a:solidFill>
                  <a:srgbClr val="0000FF"/>
                </a:solidFill>
              </a:rPr>
              <a:t>种模板</a:t>
            </a:r>
            <a:r>
              <a:rPr lang="zh-CN" altLang="en-US" dirty="0" smtClean="0"/>
              <a:t>表示出来，然后计算每个模板中的灰度分布</a:t>
            </a:r>
            <a:r>
              <a:rPr lang="zh-CN" altLang="en-US" b="1" dirty="0" smtClean="0">
                <a:solidFill>
                  <a:srgbClr val="0000FF"/>
                </a:solidFill>
              </a:rPr>
              <a:t>方差</a:t>
            </a:r>
            <a:r>
              <a:rPr lang="zh-CN" altLang="en-US" dirty="0" smtClean="0"/>
              <a:t>，以</a:t>
            </a:r>
            <a:r>
              <a:rPr lang="zh-CN" altLang="en-US" b="1" dirty="0" smtClean="0">
                <a:solidFill>
                  <a:srgbClr val="0000FF"/>
                </a:solidFill>
              </a:rPr>
              <a:t>方差最小的</a:t>
            </a:r>
            <a:r>
              <a:rPr lang="zh-CN" altLang="en-US" dirty="0"/>
              <a:t>那个模板的</a:t>
            </a:r>
            <a:r>
              <a:rPr lang="zh-CN" altLang="en-US" b="1" dirty="0">
                <a:solidFill>
                  <a:srgbClr val="0000FF"/>
                </a:solidFill>
              </a:rPr>
              <a:t>均值</a:t>
            </a:r>
            <a:r>
              <a:rPr lang="zh-CN" altLang="en-US" dirty="0"/>
              <a:t>替代原像素值。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5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4" y="173053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最小方差平滑滤波器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模板结构</a:t>
            </a:r>
            <a:endParaRPr lang="zh-CN" altLang="en-US" sz="3200" b="0" dirty="0"/>
          </a:p>
        </p:txBody>
      </p:sp>
      <p:sp>
        <p:nvSpPr>
          <p:cNvPr id="333871" name="Rectangle 47"/>
          <p:cNvSpPr>
            <a:spLocks noGrp="1" noChangeArrowheads="1"/>
          </p:cNvSpPr>
          <p:nvPr>
            <p:ph idx="1"/>
          </p:nvPr>
        </p:nvSpPr>
        <p:spPr>
          <a:xfrm>
            <a:off x="539552" y="1466057"/>
            <a:ext cx="8496943" cy="4022725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 smtClean="0"/>
              <a:t>模板如下：选择一个</a:t>
            </a:r>
            <a:r>
              <a:rPr lang="zh-CN" altLang="en-US" b="1" dirty="0" smtClean="0">
                <a:solidFill>
                  <a:srgbClr val="0000FF"/>
                </a:solidFill>
              </a:rPr>
              <a:t>方差最小</a:t>
            </a:r>
            <a:r>
              <a:rPr lang="zh-CN" altLang="en-US" dirty="0" smtClean="0"/>
              <a:t>的。</a:t>
            </a:r>
            <a:r>
              <a:rPr lang="zh-CN" altLang="zh-CN" dirty="0" smtClean="0"/>
              <a:t>方差</a:t>
            </a:r>
            <a:r>
              <a:rPr lang="zh-CN" altLang="zh-CN" dirty="0"/>
              <a:t>是各个数据与平均数之差的平方的和的平均数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grpSp>
        <p:nvGrpSpPr>
          <p:cNvPr id="333950" name="Group 126"/>
          <p:cNvGrpSpPr>
            <a:grpSpLocks/>
          </p:cNvGrpSpPr>
          <p:nvPr/>
        </p:nvGrpSpPr>
        <p:grpSpPr bwMode="auto">
          <a:xfrm>
            <a:off x="1258888" y="4377287"/>
            <a:ext cx="1074737" cy="1074738"/>
            <a:chOff x="477" y="2118"/>
            <a:chExt cx="677" cy="677"/>
          </a:xfrm>
        </p:grpSpPr>
        <p:grpSp>
          <p:nvGrpSpPr>
            <p:cNvPr id="73963" name="Group 101"/>
            <p:cNvGrpSpPr>
              <a:grpSpLocks/>
            </p:cNvGrpSpPr>
            <p:nvPr/>
          </p:nvGrpSpPr>
          <p:grpSpPr bwMode="auto">
            <a:xfrm>
              <a:off x="479" y="2118"/>
              <a:ext cx="674" cy="136"/>
              <a:chOff x="476" y="2115"/>
              <a:chExt cx="674" cy="136"/>
            </a:xfrm>
          </p:grpSpPr>
          <p:sp>
            <p:nvSpPr>
              <p:cNvPr id="73988" name="Rectangle 96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9" name="Rectangle 97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90" name="Rectangle 98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91" name="Rectangle 99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92" name="Rectangle 100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64" name="Group 102"/>
            <p:cNvGrpSpPr>
              <a:grpSpLocks/>
            </p:cNvGrpSpPr>
            <p:nvPr/>
          </p:nvGrpSpPr>
          <p:grpSpPr bwMode="auto">
            <a:xfrm>
              <a:off x="477" y="2251"/>
              <a:ext cx="674" cy="136"/>
              <a:chOff x="476" y="2115"/>
              <a:chExt cx="674" cy="136"/>
            </a:xfrm>
          </p:grpSpPr>
          <p:sp>
            <p:nvSpPr>
              <p:cNvPr id="73983" name="Rectangle 103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4" name="Rectangle 104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5" name="Rectangle 105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6" name="Rectangle 106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7" name="Rectangle 107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65" name="Group 108"/>
            <p:cNvGrpSpPr>
              <a:grpSpLocks/>
            </p:cNvGrpSpPr>
            <p:nvPr/>
          </p:nvGrpSpPr>
          <p:grpSpPr bwMode="auto">
            <a:xfrm>
              <a:off x="478" y="2387"/>
              <a:ext cx="674" cy="136"/>
              <a:chOff x="476" y="2115"/>
              <a:chExt cx="674" cy="136"/>
            </a:xfrm>
          </p:grpSpPr>
          <p:sp>
            <p:nvSpPr>
              <p:cNvPr id="73978" name="Rectangle 109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9" name="Rectangle 110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0" name="Rectangle 111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1" name="Rectangle 112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82" name="Rectangle 113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66" name="Group 114"/>
            <p:cNvGrpSpPr>
              <a:grpSpLocks/>
            </p:cNvGrpSpPr>
            <p:nvPr/>
          </p:nvGrpSpPr>
          <p:grpSpPr bwMode="auto">
            <a:xfrm>
              <a:off x="479" y="2523"/>
              <a:ext cx="674" cy="136"/>
              <a:chOff x="476" y="2115"/>
              <a:chExt cx="674" cy="136"/>
            </a:xfrm>
          </p:grpSpPr>
          <p:sp>
            <p:nvSpPr>
              <p:cNvPr id="73973" name="Rectangle 115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4" name="Rectangle 116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5" name="Rectangle 117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6" name="Rectangle 118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7" name="Rectangle 119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67" name="Group 120"/>
            <p:cNvGrpSpPr>
              <a:grpSpLocks/>
            </p:cNvGrpSpPr>
            <p:nvPr/>
          </p:nvGrpSpPr>
          <p:grpSpPr bwMode="auto">
            <a:xfrm>
              <a:off x="480" y="2659"/>
              <a:ext cx="674" cy="136"/>
              <a:chOff x="476" y="2115"/>
              <a:chExt cx="674" cy="136"/>
            </a:xfrm>
          </p:grpSpPr>
          <p:sp>
            <p:nvSpPr>
              <p:cNvPr id="73968" name="Rectangle 121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69" name="Rectangle 122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0" name="Rectangle 123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1" name="Rectangle 124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72" name="Rectangle 125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333983" name="Group 159"/>
          <p:cNvGrpSpPr>
            <a:grpSpLocks/>
          </p:cNvGrpSpPr>
          <p:nvPr/>
        </p:nvGrpSpPr>
        <p:grpSpPr bwMode="auto">
          <a:xfrm>
            <a:off x="1260475" y="4594775"/>
            <a:ext cx="649288" cy="647700"/>
            <a:chOff x="1519" y="2157"/>
            <a:chExt cx="409" cy="408"/>
          </a:xfrm>
        </p:grpSpPr>
        <p:sp>
          <p:nvSpPr>
            <p:cNvPr id="73956" name="Rectangle 160"/>
            <p:cNvSpPr>
              <a:spLocks noChangeArrowheads="1"/>
            </p:cNvSpPr>
            <p:nvPr/>
          </p:nvSpPr>
          <p:spPr bwMode="auto">
            <a:xfrm>
              <a:off x="1519" y="2157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7" name="Rectangle 161"/>
            <p:cNvSpPr>
              <a:spLocks noChangeArrowheads="1"/>
            </p:cNvSpPr>
            <p:nvPr/>
          </p:nvSpPr>
          <p:spPr bwMode="auto">
            <a:xfrm>
              <a:off x="1655" y="2157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8" name="Rectangle 162"/>
            <p:cNvSpPr>
              <a:spLocks noChangeArrowheads="1"/>
            </p:cNvSpPr>
            <p:nvPr/>
          </p:nvSpPr>
          <p:spPr bwMode="auto">
            <a:xfrm>
              <a:off x="1520" y="2293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9" name="Rectangle 163"/>
            <p:cNvSpPr>
              <a:spLocks noChangeArrowheads="1"/>
            </p:cNvSpPr>
            <p:nvPr/>
          </p:nvSpPr>
          <p:spPr bwMode="auto">
            <a:xfrm>
              <a:off x="1656" y="2293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60" name="Rectangle 164"/>
            <p:cNvSpPr>
              <a:spLocks noChangeArrowheads="1"/>
            </p:cNvSpPr>
            <p:nvPr/>
          </p:nvSpPr>
          <p:spPr bwMode="auto">
            <a:xfrm>
              <a:off x="1792" y="2293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61" name="Rectangle 165"/>
            <p:cNvSpPr>
              <a:spLocks noChangeArrowheads="1"/>
            </p:cNvSpPr>
            <p:nvPr/>
          </p:nvSpPr>
          <p:spPr bwMode="auto">
            <a:xfrm>
              <a:off x="1521" y="2429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62" name="Rectangle 166"/>
            <p:cNvSpPr>
              <a:spLocks noChangeArrowheads="1"/>
            </p:cNvSpPr>
            <p:nvPr/>
          </p:nvSpPr>
          <p:spPr bwMode="auto">
            <a:xfrm>
              <a:off x="1657" y="2429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000" name="Group 176"/>
          <p:cNvGrpSpPr>
            <a:grpSpLocks/>
          </p:cNvGrpSpPr>
          <p:nvPr/>
        </p:nvGrpSpPr>
        <p:grpSpPr bwMode="auto">
          <a:xfrm>
            <a:off x="1693863" y="4596362"/>
            <a:ext cx="650875" cy="647700"/>
            <a:chOff x="2064" y="2523"/>
            <a:chExt cx="410" cy="408"/>
          </a:xfrm>
        </p:grpSpPr>
        <p:sp>
          <p:nvSpPr>
            <p:cNvPr id="73949" name="Rectangle 177"/>
            <p:cNvSpPr>
              <a:spLocks noChangeArrowheads="1"/>
            </p:cNvSpPr>
            <p:nvPr/>
          </p:nvSpPr>
          <p:spPr bwMode="auto">
            <a:xfrm>
              <a:off x="2200" y="2523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0" name="Rectangle 178"/>
            <p:cNvSpPr>
              <a:spLocks noChangeArrowheads="1"/>
            </p:cNvSpPr>
            <p:nvPr/>
          </p:nvSpPr>
          <p:spPr bwMode="auto">
            <a:xfrm>
              <a:off x="2336" y="2523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1" name="Rectangle 179"/>
            <p:cNvSpPr>
              <a:spLocks noChangeArrowheads="1"/>
            </p:cNvSpPr>
            <p:nvPr/>
          </p:nvSpPr>
          <p:spPr bwMode="auto">
            <a:xfrm>
              <a:off x="2201" y="2659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2" name="Rectangle 180"/>
            <p:cNvSpPr>
              <a:spLocks noChangeArrowheads="1"/>
            </p:cNvSpPr>
            <p:nvPr/>
          </p:nvSpPr>
          <p:spPr bwMode="auto">
            <a:xfrm>
              <a:off x="2337" y="2659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3" name="Rectangle 181"/>
            <p:cNvSpPr>
              <a:spLocks noChangeArrowheads="1"/>
            </p:cNvSpPr>
            <p:nvPr/>
          </p:nvSpPr>
          <p:spPr bwMode="auto">
            <a:xfrm>
              <a:off x="2064" y="2659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4" name="Rectangle 182"/>
            <p:cNvSpPr>
              <a:spLocks noChangeArrowheads="1"/>
            </p:cNvSpPr>
            <p:nvPr/>
          </p:nvSpPr>
          <p:spPr bwMode="auto">
            <a:xfrm>
              <a:off x="2202" y="2795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55" name="Rectangle 183"/>
            <p:cNvSpPr>
              <a:spLocks noChangeArrowheads="1"/>
            </p:cNvSpPr>
            <p:nvPr/>
          </p:nvSpPr>
          <p:spPr bwMode="auto">
            <a:xfrm>
              <a:off x="2338" y="2795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017" name="Group 193"/>
          <p:cNvGrpSpPr>
            <a:grpSpLocks/>
          </p:cNvGrpSpPr>
          <p:nvPr/>
        </p:nvGrpSpPr>
        <p:grpSpPr bwMode="auto">
          <a:xfrm>
            <a:off x="1476375" y="4378875"/>
            <a:ext cx="649288" cy="647700"/>
            <a:chOff x="1156" y="2069"/>
            <a:chExt cx="409" cy="408"/>
          </a:xfrm>
        </p:grpSpPr>
        <p:sp>
          <p:nvSpPr>
            <p:cNvPr id="73942" name="Rectangle 194"/>
            <p:cNvSpPr>
              <a:spLocks noChangeArrowheads="1"/>
            </p:cNvSpPr>
            <p:nvPr/>
          </p:nvSpPr>
          <p:spPr bwMode="auto">
            <a:xfrm>
              <a:off x="1292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3" name="Rectangle 195"/>
            <p:cNvSpPr>
              <a:spLocks noChangeArrowheads="1"/>
            </p:cNvSpPr>
            <p:nvPr/>
          </p:nvSpPr>
          <p:spPr bwMode="auto">
            <a:xfrm>
              <a:off x="1428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4" name="Rectangle 196"/>
            <p:cNvSpPr>
              <a:spLocks noChangeArrowheads="1"/>
            </p:cNvSpPr>
            <p:nvPr/>
          </p:nvSpPr>
          <p:spPr bwMode="auto">
            <a:xfrm>
              <a:off x="1293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5" name="Rectangle 197"/>
            <p:cNvSpPr>
              <a:spLocks noChangeArrowheads="1"/>
            </p:cNvSpPr>
            <p:nvPr/>
          </p:nvSpPr>
          <p:spPr bwMode="auto">
            <a:xfrm>
              <a:off x="1429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6" name="Rectangle 198"/>
            <p:cNvSpPr>
              <a:spLocks noChangeArrowheads="1"/>
            </p:cNvSpPr>
            <p:nvPr/>
          </p:nvSpPr>
          <p:spPr bwMode="auto">
            <a:xfrm>
              <a:off x="1156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7" name="Rectangle 199"/>
            <p:cNvSpPr>
              <a:spLocks noChangeArrowheads="1"/>
            </p:cNvSpPr>
            <p:nvPr/>
          </p:nvSpPr>
          <p:spPr bwMode="auto">
            <a:xfrm>
              <a:off x="1156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8" name="Rectangle 200"/>
            <p:cNvSpPr>
              <a:spLocks noChangeArrowheads="1"/>
            </p:cNvSpPr>
            <p:nvPr/>
          </p:nvSpPr>
          <p:spPr bwMode="auto">
            <a:xfrm>
              <a:off x="1292" y="2341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034" name="Group 210"/>
          <p:cNvGrpSpPr>
            <a:grpSpLocks/>
          </p:cNvGrpSpPr>
          <p:nvPr/>
        </p:nvGrpSpPr>
        <p:grpSpPr bwMode="auto">
          <a:xfrm>
            <a:off x="1476375" y="4810675"/>
            <a:ext cx="649288" cy="647700"/>
            <a:chOff x="1292" y="3430"/>
            <a:chExt cx="409" cy="408"/>
          </a:xfrm>
        </p:grpSpPr>
        <p:sp>
          <p:nvSpPr>
            <p:cNvPr id="73935" name="Rectangle 211"/>
            <p:cNvSpPr>
              <a:spLocks noChangeArrowheads="1"/>
            </p:cNvSpPr>
            <p:nvPr/>
          </p:nvSpPr>
          <p:spPr bwMode="auto">
            <a:xfrm>
              <a:off x="1428" y="3566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36" name="Rectangle 212"/>
            <p:cNvSpPr>
              <a:spLocks noChangeArrowheads="1"/>
            </p:cNvSpPr>
            <p:nvPr/>
          </p:nvSpPr>
          <p:spPr bwMode="auto">
            <a:xfrm>
              <a:off x="1564" y="3566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37" name="Rectangle 213"/>
            <p:cNvSpPr>
              <a:spLocks noChangeArrowheads="1"/>
            </p:cNvSpPr>
            <p:nvPr/>
          </p:nvSpPr>
          <p:spPr bwMode="auto">
            <a:xfrm>
              <a:off x="1429" y="370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38" name="Rectangle 214"/>
            <p:cNvSpPr>
              <a:spLocks noChangeArrowheads="1"/>
            </p:cNvSpPr>
            <p:nvPr/>
          </p:nvSpPr>
          <p:spPr bwMode="auto">
            <a:xfrm>
              <a:off x="1565" y="370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39" name="Rectangle 215"/>
            <p:cNvSpPr>
              <a:spLocks noChangeArrowheads="1"/>
            </p:cNvSpPr>
            <p:nvPr/>
          </p:nvSpPr>
          <p:spPr bwMode="auto">
            <a:xfrm>
              <a:off x="1292" y="370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0" name="Rectangle 216"/>
            <p:cNvSpPr>
              <a:spLocks noChangeArrowheads="1"/>
            </p:cNvSpPr>
            <p:nvPr/>
          </p:nvSpPr>
          <p:spPr bwMode="auto">
            <a:xfrm>
              <a:off x="1292" y="3566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41" name="Rectangle 217"/>
            <p:cNvSpPr>
              <a:spLocks noChangeArrowheads="1"/>
            </p:cNvSpPr>
            <p:nvPr/>
          </p:nvSpPr>
          <p:spPr bwMode="auto">
            <a:xfrm>
              <a:off x="1429" y="3430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042" name="Group 218"/>
          <p:cNvGrpSpPr>
            <a:grpSpLocks/>
          </p:cNvGrpSpPr>
          <p:nvPr/>
        </p:nvGrpSpPr>
        <p:grpSpPr bwMode="auto">
          <a:xfrm>
            <a:off x="5003800" y="4450312"/>
            <a:ext cx="1074738" cy="1074738"/>
            <a:chOff x="477" y="2118"/>
            <a:chExt cx="677" cy="677"/>
          </a:xfrm>
        </p:grpSpPr>
        <p:grpSp>
          <p:nvGrpSpPr>
            <p:cNvPr id="73905" name="Group 219"/>
            <p:cNvGrpSpPr>
              <a:grpSpLocks/>
            </p:cNvGrpSpPr>
            <p:nvPr/>
          </p:nvGrpSpPr>
          <p:grpSpPr bwMode="auto">
            <a:xfrm>
              <a:off x="479" y="2118"/>
              <a:ext cx="674" cy="136"/>
              <a:chOff x="476" y="2115"/>
              <a:chExt cx="674" cy="136"/>
            </a:xfrm>
          </p:grpSpPr>
          <p:sp>
            <p:nvSpPr>
              <p:cNvPr id="73930" name="Rectangle 220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31" name="Rectangle 221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32" name="Rectangle 222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33" name="Rectangle 223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34" name="Rectangle 224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06" name="Group 225"/>
            <p:cNvGrpSpPr>
              <a:grpSpLocks/>
            </p:cNvGrpSpPr>
            <p:nvPr/>
          </p:nvGrpSpPr>
          <p:grpSpPr bwMode="auto">
            <a:xfrm>
              <a:off x="477" y="2251"/>
              <a:ext cx="674" cy="136"/>
              <a:chOff x="476" y="2115"/>
              <a:chExt cx="674" cy="136"/>
            </a:xfrm>
          </p:grpSpPr>
          <p:sp>
            <p:nvSpPr>
              <p:cNvPr id="73925" name="Rectangle 226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6" name="Rectangle 227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7" name="Rectangle 228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8" name="Rectangle 229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9" name="Rectangle 230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07" name="Group 231"/>
            <p:cNvGrpSpPr>
              <a:grpSpLocks/>
            </p:cNvGrpSpPr>
            <p:nvPr/>
          </p:nvGrpSpPr>
          <p:grpSpPr bwMode="auto">
            <a:xfrm>
              <a:off x="478" y="2387"/>
              <a:ext cx="674" cy="136"/>
              <a:chOff x="476" y="2115"/>
              <a:chExt cx="674" cy="136"/>
            </a:xfrm>
          </p:grpSpPr>
          <p:sp>
            <p:nvSpPr>
              <p:cNvPr id="73920" name="Rectangle 232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1" name="Rectangle 233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2" name="Rectangle 234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3" name="Rectangle 235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24" name="Rectangle 236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08" name="Group 237"/>
            <p:cNvGrpSpPr>
              <a:grpSpLocks/>
            </p:cNvGrpSpPr>
            <p:nvPr/>
          </p:nvGrpSpPr>
          <p:grpSpPr bwMode="auto">
            <a:xfrm>
              <a:off x="479" y="2523"/>
              <a:ext cx="674" cy="136"/>
              <a:chOff x="476" y="2115"/>
              <a:chExt cx="674" cy="136"/>
            </a:xfrm>
          </p:grpSpPr>
          <p:sp>
            <p:nvSpPr>
              <p:cNvPr id="73915" name="Rectangle 238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6" name="Rectangle 239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7" name="Rectangle 240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8" name="Rectangle 241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9" name="Rectangle 242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909" name="Group 243"/>
            <p:cNvGrpSpPr>
              <a:grpSpLocks/>
            </p:cNvGrpSpPr>
            <p:nvPr/>
          </p:nvGrpSpPr>
          <p:grpSpPr bwMode="auto">
            <a:xfrm>
              <a:off x="480" y="2659"/>
              <a:ext cx="674" cy="136"/>
              <a:chOff x="476" y="2115"/>
              <a:chExt cx="674" cy="136"/>
            </a:xfrm>
          </p:grpSpPr>
          <p:sp>
            <p:nvSpPr>
              <p:cNvPr id="73910" name="Rectangle 244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1" name="Rectangle 245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2" name="Rectangle 246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3" name="Rectangle 247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14" name="Rectangle 248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334138" name="Group 314"/>
          <p:cNvGrpSpPr>
            <a:grpSpLocks/>
          </p:cNvGrpSpPr>
          <p:nvPr/>
        </p:nvGrpSpPr>
        <p:grpSpPr bwMode="auto">
          <a:xfrm>
            <a:off x="5003800" y="4450312"/>
            <a:ext cx="649288" cy="647700"/>
            <a:chOff x="2608" y="2750"/>
            <a:chExt cx="409" cy="408"/>
          </a:xfrm>
        </p:grpSpPr>
        <p:sp>
          <p:nvSpPr>
            <p:cNvPr id="73898" name="Rectangle 315"/>
            <p:cNvSpPr>
              <a:spLocks noChangeArrowheads="1"/>
            </p:cNvSpPr>
            <p:nvPr/>
          </p:nvSpPr>
          <p:spPr bwMode="auto">
            <a:xfrm>
              <a:off x="2608" y="2750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9" name="Rectangle 316"/>
            <p:cNvSpPr>
              <a:spLocks noChangeArrowheads="1"/>
            </p:cNvSpPr>
            <p:nvPr/>
          </p:nvSpPr>
          <p:spPr bwMode="auto">
            <a:xfrm>
              <a:off x="2744" y="2750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00" name="Rectangle 317"/>
            <p:cNvSpPr>
              <a:spLocks noChangeArrowheads="1"/>
            </p:cNvSpPr>
            <p:nvPr/>
          </p:nvSpPr>
          <p:spPr bwMode="auto">
            <a:xfrm>
              <a:off x="2609" y="2886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01" name="Rectangle 318"/>
            <p:cNvSpPr>
              <a:spLocks noChangeArrowheads="1"/>
            </p:cNvSpPr>
            <p:nvPr/>
          </p:nvSpPr>
          <p:spPr bwMode="auto">
            <a:xfrm>
              <a:off x="2745" y="2886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02" name="Rectangle 319"/>
            <p:cNvSpPr>
              <a:spLocks noChangeArrowheads="1"/>
            </p:cNvSpPr>
            <p:nvPr/>
          </p:nvSpPr>
          <p:spPr bwMode="auto">
            <a:xfrm>
              <a:off x="2881" y="2886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03" name="Rectangle 320"/>
            <p:cNvSpPr>
              <a:spLocks noChangeArrowheads="1"/>
            </p:cNvSpPr>
            <p:nvPr/>
          </p:nvSpPr>
          <p:spPr bwMode="auto">
            <a:xfrm>
              <a:off x="2880" y="3022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904" name="Rectangle 321"/>
            <p:cNvSpPr>
              <a:spLocks noChangeArrowheads="1"/>
            </p:cNvSpPr>
            <p:nvPr/>
          </p:nvSpPr>
          <p:spPr bwMode="auto">
            <a:xfrm>
              <a:off x="2746" y="3022"/>
              <a:ext cx="136" cy="136"/>
            </a:xfrm>
            <a:prstGeom prst="rect">
              <a:avLst/>
            </a:prstGeom>
            <a:solidFill>
              <a:srgbClr val="FFC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156" name="Group 332"/>
          <p:cNvGrpSpPr>
            <a:grpSpLocks/>
          </p:cNvGrpSpPr>
          <p:nvPr/>
        </p:nvGrpSpPr>
        <p:grpSpPr bwMode="auto">
          <a:xfrm>
            <a:off x="5435600" y="4882112"/>
            <a:ext cx="652463" cy="649288"/>
            <a:chOff x="4059" y="2795"/>
            <a:chExt cx="411" cy="409"/>
          </a:xfrm>
        </p:grpSpPr>
        <p:sp>
          <p:nvSpPr>
            <p:cNvPr id="73891" name="Rectangle 333"/>
            <p:cNvSpPr>
              <a:spLocks noChangeArrowheads="1"/>
            </p:cNvSpPr>
            <p:nvPr/>
          </p:nvSpPr>
          <p:spPr bwMode="auto">
            <a:xfrm>
              <a:off x="4196" y="2796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2" name="Rectangle 334"/>
            <p:cNvSpPr>
              <a:spLocks noChangeArrowheads="1"/>
            </p:cNvSpPr>
            <p:nvPr/>
          </p:nvSpPr>
          <p:spPr bwMode="auto">
            <a:xfrm>
              <a:off x="4059" y="2795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3" name="Rectangle 335"/>
            <p:cNvSpPr>
              <a:spLocks noChangeArrowheads="1"/>
            </p:cNvSpPr>
            <p:nvPr/>
          </p:nvSpPr>
          <p:spPr bwMode="auto">
            <a:xfrm>
              <a:off x="4197" y="2932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4" name="Rectangle 336"/>
            <p:cNvSpPr>
              <a:spLocks noChangeArrowheads="1"/>
            </p:cNvSpPr>
            <p:nvPr/>
          </p:nvSpPr>
          <p:spPr bwMode="auto">
            <a:xfrm>
              <a:off x="4333" y="2932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5" name="Rectangle 337"/>
            <p:cNvSpPr>
              <a:spLocks noChangeArrowheads="1"/>
            </p:cNvSpPr>
            <p:nvPr/>
          </p:nvSpPr>
          <p:spPr bwMode="auto">
            <a:xfrm>
              <a:off x="4060" y="2932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6" name="Rectangle 338"/>
            <p:cNvSpPr>
              <a:spLocks noChangeArrowheads="1"/>
            </p:cNvSpPr>
            <p:nvPr/>
          </p:nvSpPr>
          <p:spPr bwMode="auto">
            <a:xfrm>
              <a:off x="4198" y="3068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7" name="Rectangle 339"/>
            <p:cNvSpPr>
              <a:spLocks noChangeArrowheads="1"/>
            </p:cNvSpPr>
            <p:nvPr/>
          </p:nvSpPr>
          <p:spPr bwMode="auto">
            <a:xfrm>
              <a:off x="4334" y="3068"/>
              <a:ext cx="136" cy="136"/>
            </a:xfrm>
            <a:prstGeom prst="rect">
              <a:avLst/>
            </a:prstGeom>
            <a:solidFill>
              <a:srgbClr val="FF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165" name="Group 341"/>
          <p:cNvGrpSpPr>
            <a:grpSpLocks/>
          </p:cNvGrpSpPr>
          <p:nvPr/>
        </p:nvGrpSpPr>
        <p:grpSpPr bwMode="auto">
          <a:xfrm>
            <a:off x="5219700" y="4450312"/>
            <a:ext cx="649288" cy="647700"/>
            <a:chOff x="3288" y="2024"/>
            <a:chExt cx="409" cy="408"/>
          </a:xfrm>
        </p:grpSpPr>
        <p:sp>
          <p:nvSpPr>
            <p:cNvPr id="73884" name="Rectangle 342"/>
            <p:cNvSpPr>
              <a:spLocks noChangeArrowheads="1"/>
            </p:cNvSpPr>
            <p:nvPr/>
          </p:nvSpPr>
          <p:spPr bwMode="auto">
            <a:xfrm>
              <a:off x="3424" y="2024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5" name="Rectangle 343"/>
            <p:cNvSpPr>
              <a:spLocks noChangeArrowheads="1"/>
            </p:cNvSpPr>
            <p:nvPr/>
          </p:nvSpPr>
          <p:spPr bwMode="auto">
            <a:xfrm>
              <a:off x="3560" y="2024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6" name="Rectangle 344"/>
            <p:cNvSpPr>
              <a:spLocks noChangeArrowheads="1"/>
            </p:cNvSpPr>
            <p:nvPr/>
          </p:nvSpPr>
          <p:spPr bwMode="auto">
            <a:xfrm>
              <a:off x="3425" y="2160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7" name="Rectangle 345"/>
            <p:cNvSpPr>
              <a:spLocks noChangeArrowheads="1"/>
            </p:cNvSpPr>
            <p:nvPr/>
          </p:nvSpPr>
          <p:spPr bwMode="auto">
            <a:xfrm>
              <a:off x="3561" y="2160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8" name="Rectangle 346"/>
            <p:cNvSpPr>
              <a:spLocks noChangeArrowheads="1"/>
            </p:cNvSpPr>
            <p:nvPr/>
          </p:nvSpPr>
          <p:spPr bwMode="auto">
            <a:xfrm>
              <a:off x="3288" y="2160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9" name="Rectangle 347"/>
            <p:cNvSpPr>
              <a:spLocks noChangeArrowheads="1"/>
            </p:cNvSpPr>
            <p:nvPr/>
          </p:nvSpPr>
          <p:spPr bwMode="auto">
            <a:xfrm>
              <a:off x="3288" y="2296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90" name="Rectangle 348"/>
            <p:cNvSpPr>
              <a:spLocks noChangeArrowheads="1"/>
            </p:cNvSpPr>
            <p:nvPr/>
          </p:nvSpPr>
          <p:spPr bwMode="auto">
            <a:xfrm>
              <a:off x="3424" y="2296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174" name="Group 350"/>
          <p:cNvGrpSpPr>
            <a:grpSpLocks/>
          </p:cNvGrpSpPr>
          <p:nvPr/>
        </p:nvGrpSpPr>
        <p:grpSpPr bwMode="auto">
          <a:xfrm>
            <a:off x="5219700" y="4882112"/>
            <a:ext cx="649288" cy="649288"/>
            <a:chOff x="3333" y="3475"/>
            <a:chExt cx="409" cy="409"/>
          </a:xfrm>
        </p:grpSpPr>
        <p:sp>
          <p:nvSpPr>
            <p:cNvPr id="73877" name="Rectangle 351"/>
            <p:cNvSpPr>
              <a:spLocks noChangeArrowheads="1"/>
            </p:cNvSpPr>
            <p:nvPr/>
          </p:nvSpPr>
          <p:spPr bwMode="auto">
            <a:xfrm>
              <a:off x="3469" y="361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78" name="Rectangle 352"/>
            <p:cNvSpPr>
              <a:spLocks noChangeArrowheads="1"/>
            </p:cNvSpPr>
            <p:nvPr/>
          </p:nvSpPr>
          <p:spPr bwMode="auto">
            <a:xfrm>
              <a:off x="3605" y="361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79" name="Rectangle 353"/>
            <p:cNvSpPr>
              <a:spLocks noChangeArrowheads="1"/>
            </p:cNvSpPr>
            <p:nvPr/>
          </p:nvSpPr>
          <p:spPr bwMode="auto">
            <a:xfrm>
              <a:off x="3470" y="3748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0" name="Rectangle 354"/>
            <p:cNvSpPr>
              <a:spLocks noChangeArrowheads="1"/>
            </p:cNvSpPr>
            <p:nvPr/>
          </p:nvSpPr>
          <p:spPr bwMode="auto">
            <a:xfrm>
              <a:off x="3334" y="3475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1" name="Rectangle 355"/>
            <p:cNvSpPr>
              <a:spLocks noChangeArrowheads="1"/>
            </p:cNvSpPr>
            <p:nvPr/>
          </p:nvSpPr>
          <p:spPr bwMode="auto">
            <a:xfrm>
              <a:off x="3606" y="3748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2" name="Rectangle 356"/>
            <p:cNvSpPr>
              <a:spLocks noChangeArrowheads="1"/>
            </p:cNvSpPr>
            <p:nvPr/>
          </p:nvSpPr>
          <p:spPr bwMode="auto">
            <a:xfrm>
              <a:off x="3333" y="3612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83" name="Rectangle 357"/>
            <p:cNvSpPr>
              <a:spLocks noChangeArrowheads="1"/>
            </p:cNvSpPr>
            <p:nvPr/>
          </p:nvSpPr>
          <p:spPr bwMode="auto">
            <a:xfrm>
              <a:off x="3470" y="3476"/>
              <a:ext cx="136" cy="136"/>
            </a:xfrm>
            <a:prstGeom prst="rect">
              <a:avLst/>
            </a:prstGeom>
            <a:solidFill>
              <a:srgbClr val="CC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182" name="Group 358"/>
          <p:cNvGrpSpPr>
            <a:grpSpLocks/>
          </p:cNvGrpSpPr>
          <p:nvPr/>
        </p:nvGrpSpPr>
        <p:grpSpPr bwMode="auto">
          <a:xfrm>
            <a:off x="7667625" y="4521750"/>
            <a:ext cx="1074738" cy="1074737"/>
            <a:chOff x="477" y="2118"/>
            <a:chExt cx="677" cy="677"/>
          </a:xfrm>
        </p:grpSpPr>
        <p:grpSp>
          <p:nvGrpSpPr>
            <p:cNvPr id="73847" name="Group 359"/>
            <p:cNvGrpSpPr>
              <a:grpSpLocks/>
            </p:cNvGrpSpPr>
            <p:nvPr/>
          </p:nvGrpSpPr>
          <p:grpSpPr bwMode="auto">
            <a:xfrm>
              <a:off x="479" y="2118"/>
              <a:ext cx="674" cy="136"/>
              <a:chOff x="476" y="2115"/>
              <a:chExt cx="674" cy="136"/>
            </a:xfrm>
          </p:grpSpPr>
          <p:sp>
            <p:nvSpPr>
              <p:cNvPr id="73872" name="Rectangle 360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3" name="Rectangle 361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4" name="Rectangle 362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5" name="Rectangle 363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6" name="Rectangle 364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848" name="Group 365"/>
            <p:cNvGrpSpPr>
              <a:grpSpLocks/>
            </p:cNvGrpSpPr>
            <p:nvPr/>
          </p:nvGrpSpPr>
          <p:grpSpPr bwMode="auto">
            <a:xfrm>
              <a:off x="477" y="2251"/>
              <a:ext cx="674" cy="136"/>
              <a:chOff x="476" y="2115"/>
              <a:chExt cx="674" cy="136"/>
            </a:xfrm>
          </p:grpSpPr>
          <p:sp>
            <p:nvSpPr>
              <p:cNvPr id="73867" name="Rectangle 366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8" name="Rectangle 367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9" name="Rectangle 368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0" name="Rectangle 369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71" name="Rectangle 370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849" name="Group 371"/>
            <p:cNvGrpSpPr>
              <a:grpSpLocks/>
            </p:cNvGrpSpPr>
            <p:nvPr/>
          </p:nvGrpSpPr>
          <p:grpSpPr bwMode="auto">
            <a:xfrm>
              <a:off x="478" y="2387"/>
              <a:ext cx="674" cy="136"/>
              <a:chOff x="476" y="2115"/>
              <a:chExt cx="674" cy="136"/>
            </a:xfrm>
          </p:grpSpPr>
          <p:sp>
            <p:nvSpPr>
              <p:cNvPr id="73862" name="Rectangle 372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3" name="Rectangle 373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4" name="Rectangle 374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5" name="Rectangle 375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6" name="Rectangle 376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850" name="Group 377"/>
            <p:cNvGrpSpPr>
              <a:grpSpLocks/>
            </p:cNvGrpSpPr>
            <p:nvPr/>
          </p:nvGrpSpPr>
          <p:grpSpPr bwMode="auto">
            <a:xfrm>
              <a:off x="479" y="2523"/>
              <a:ext cx="674" cy="136"/>
              <a:chOff x="476" y="2115"/>
              <a:chExt cx="674" cy="136"/>
            </a:xfrm>
          </p:grpSpPr>
          <p:sp>
            <p:nvSpPr>
              <p:cNvPr id="73857" name="Rectangle 378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8" name="Rectangle 379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9" name="Rectangle 380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0" name="Rectangle 381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61" name="Rectangle 382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3851" name="Group 383"/>
            <p:cNvGrpSpPr>
              <a:grpSpLocks/>
            </p:cNvGrpSpPr>
            <p:nvPr/>
          </p:nvGrpSpPr>
          <p:grpSpPr bwMode="auto">
            <a:xfrm>
              <a:off x="480" y="2659"/>
              <a:ext cx="674" cy="136"/>
              <a:chOff x="476" y="2115"/>
              <a:chExt cx="674" cy="136"/>
            </a:xfrm>
          </p:grpSpPr>
          <p:sp>
            <p:nvSpPr>
              <p:cNvPr id="73852" name="Rectangle 384"/>
              <p:cNvSpPr>
                <a:spLocks noChangeArrowheads="1"/>
              </p:cNvSpPr>
              <p:nvPr/>
            </p:nvSpPr>
            <p:spPr bwMode="auto">
              <a:xfrm>
                <a:off x="476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3" name="Rectangle 385"/>
              <p:cNvSpPr>
                <a:spLocks noChangeArrowheads="1"/>
              </p:cNvSpPr>
              <p:nvPr/>
            </p:nvSpPr>
            <p:spPr bwMode="auto">
              <a:xfrm>
                <a:off x="612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4" name="Rectangle 386"/>
              <p:cNvSpPr>
                <a:spLocks noChangeArrowheads="1"/>
              </p:cNvSpPr>
              <p:nvPr/>
            </p:nvSpPr>
            <p:spPr bwMode="auto">
              <a:xfrm>
                <a:off x="745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5" name="Rectangle 387"/>
              <p:cNvSpPr>
                <a:spLocks noChangeArrowheads="1"/>
              </p:cNvSpPr>
              <p:nvPr/>
            </p:nvSpPr>
            <p:spPr bwMode="auto">
              <a:xfrm>
                <a:off x="878" y="2115"/>
                <a:ext cx="136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56" name="Rectangle 388"/>
              <p:cNvSpPr>
                <a:spLocks noChangeArrowheads="1"/>
              </p:cNvSpPr>
              <p:nvPr/>
            </p:nvSpPr>
            <p:spPr bwMode="auto">
              <a:xfrm>
                <a:off x="1014" y="2115"/>
                <a:ext cx="136" cy="1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334255" name="Group 431"/>
          <p:cNvGrpSpPr>
            <a:grpSpLocks/>
          </p:cNvGrpSpPr>
          <p:nvPr/>
        </p:nvGrpSpPr>
        <p:grpSpPr bwMode="auto">
          <a:xfrm>
            <a:off x="7885113" y="4737650"/>
            <a:ext cx="649287" cy="647700"/>
            <a:chOff x="4876" y="2069"/>
            <a:chExt cx="409" cy="408"/>
          </a:xfrm>
        </p:grpSpPr>
        <p:sp>
          <p:nvSpPr>
            <p:cNvPr id="73838" name="Rectangle 432"/>
            <p:cNvSpPr>
              <a:spLocks noChangeArrowheads="1"/>
            </p:cNvSpPr>
            <p:nvPr/>
          </p:nvSpPr>
          <p:spPr bwMode="auto">
            <a:xfrm>
              <a:off x="5012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39" name="Rectangle 433"/>
            <p:cNvSpPr>
              <a:spLocks noChangeArrowheads="1"/>
            </p:cNvSpPr>
            <p:nvPr/>
          </p:nvSpPr>
          <p:spPr bwMode="auto">
            <a:xfrm>
              <a:off x="5148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0" name="Rectangle 434"/>
            <p:cNvSpPr>
              <a:spLocks noChangeArrowheads="1"/>
            </p:cNvSpPr>
            <p:nvPr/>
          </p:nvSpPr>
          <p:spPr bwMode="auto">
            <a:xfrm>
              <a:off x="5013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1" name="Rectangle 435"/>
            <p:cNvSpPr>
              <a:spLocks noChangeArrowheads="1"/>
            </p:cNvSpPr>
            <p:nvPr/>
          </p:nvSpPr>
          <p:spPr bwMode="auto">
            <a:xfrm>
              <a:off x="5149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2" name="Rectangle 436"/>
            <p:cNvSpPr>
              <a:spLocks noChangeArrowheads="1"/>
            </p:cNvSpPr>
            <p:nvPr/>
          </p:nvSpPr>
          <p:spPr bwMode="auto">
            <a:xfrm>
              <a:off x="4876" y="2205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3" name="Rectangle 437"/>
            <p:cNvSpPr>
              <a:spLocks noChangeArrowheads="1"/>
            </p:cNvSpPr>
            <p:nvPr/>
          </p:nvSpPr>
          <p:spPr bwMode="auto">
            <a:xfrm>
              <a:off x="4876" y="2341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4" name="Rectangle 438"/>
            <p:cNvSpPr>
              <a:spLocks noChangeArrowheads="1"/>
            </p:cNvSpPr>
            <p:nvPr/>
          </p:nvSpPr>
          <p:spPr bwMode="auto">
            <a:xfrm>
              <a:off x="5012" y="2341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5" name="Rectangle 439"/>
            <p:cNvSpPr>
              <a:spLocks noChangeArrowheads="1"/>
            </p:cNvSpPr>
            <p:nvPr/>
          </p:nvSpPr>
          <p:spPr bwMode="auto">
            <a:xfrm>
              <a:off x="4876" y="2069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846" name="Rectangle 440"/>
            <p:cNvSpPr>
              <a:spLocks noChangeArrowheads="1"/>
            </p:cNvSpPr>
            <p:nvPr/>
          </p:nvSpPr>
          <p:spPr bwMode="auto">
            <a:xfrm>
              <a:off x="5148" y="2341"/>
              <a:ext cx="136" cy="136"/>
            </a:xfrm>
            <a:prstGeom prst="rect">
              <a:avLst/>
            </a:prstGeom>
            <a:solidFill>
              <a:srgbClr val="66FF33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34271" name="Group 447"/>
          <p:cNvGrpSpPr>
            <a:grpSpLocks/>
          </p:cNvGrpSpPr>
          <p:nvPr/>
        </p:nvGrpSpPr>
        <p:grpSpPr bwMode="auto">
          <a:xfrm>
            <a:off x="1403350" y="3297787"/>
            <a:ext cx="649288" cy="715963"/>
            <a:chOff x="930" y="1979"/>
            <a:chExt cx="409" cy="451"/>
          </a:xfrm>
        </p:grpSpPr>
        <p:grpSp>
          <p:nvGrpSpPr>
            <p:cNvPr id="73829" name="Group 192"/>
            <p:cNvGrpSpPr>
              <a:grpSpLocks/>
            </p:cNvGrpSpPr>
            <p:nvPr/>
          </p:nvGrpSpPr>
          <p:grpSpPr bwMode="auto">
            <a:xfrm>
              <a:off x="930" y="1979"/>
              <a:ext cx="409" cy="408"/>
              <a:chOff x="1156" y="2069"/>
              <a:chExt cx="409" cy="408"/>
            </a:xfrm>
          </p:grpSpPr>
          <p:sp>
            <p:nvSpPr>
              <p:cNvPr id="73831" name="Rectangle 185"/>
              <p:cNvSpPr>
                <a:spLocks noChangeArrowheads="1"/>
              </p:cNvSpPr>
              <p:nvPr/>
            </p:nvSpPr>
            <p:spPr bwMode="auto">
              <a:xfrm>
                <a:off x="1292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2" name="Rectangle 186"/>
              <p:cNvSpPr>
                <a:spLocks noChangeArrowheads="1"/>
              </p:cNvSpPr>
              <p:nvPr/>
            </p:nvSpPr>
            <p:spPr bwMode="auto">
              <a:xfrm>
                <a:off x="1428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3" name="Rectangle 187"/>
              <p:cNvSpPr>
                <a:spLocks noChangeArrowheads="1"/>
              </p:cNvSpPr>
              <p:nvPr/>
            </p:nvSpPr>
            <p:spPr bwMode="auto">
              <a:xfrm>
                <a:off x="1293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4" name="Rectangle 188"/>
              <p:cNvSpPr>
                <a:spLocks noChangeArrowheads="1"/>
              </p:cNvSpPr>
              <p:nvPr/>
            </p:nvSpPr>
            <p:spPr bwMode="auto">
              <a:xfrm>
                <a:off x="1429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5" name="Rectangle 189"/>
              <p:cNvSpPr>
                <a:spLocks noChangeArrowheads="1"/>
              </p:cNvSpPr>
              <p:nvPr/>
            </p:nvSpPr>
            <p:spPr bwMode="auto">
              <a:xfrm>
                <a:off x="1156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6" name="Rectangle 190"/>
              <p:cNvSpPr>
                <a:spLocks noChangeArrowheads="1"/>
              </p:cNvSpPr>
              <p:nvPr/>
            </p:nvSpPr>
            <p:spPr bwMode="auto">
              <a:xfrm>
                <a:off x="1156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37" name="Rectangle 191"/>
              <p:cNvSpPr>
                <a:spLocks noChangeArrowheads="1"/>
              </p:cNvSpPr>
              <p:nvPr/>
            </p:nvSpPr>
            <p:spPr bwMode="auto">
              <a:xfrm>
                <a:off x="1292" y="2341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830" name="Text Box 441"/>
            <p:cNvSpPr txBox="1">
              <a:spLocks noChangeArrowheads="1"/>
            </p:cNvSpPr>
            <p:nvPr/>
          </p:nvSpPr>
          <p:spPr bwMode="auto">
            <a:xfrm>
              <a:off x="1048" y="2218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/>
                <a:t>3</a:t>
              </a:r>
            </a:p>
          </p:txBody>
        </p:sp>
      </p:grpSp>
      <p:grpSp>
        <p:nvGrpSpPr>
          <p:cNvPr id="334269" name="Group 445"/>
          <p:cNvGrpSpPr>
            <a:grpSpLocks/>
          </p:cNvGrpSpPr>
          <p:nvPr/>
        </p:nvGrpSpPr>
        <p:grpSpPr bwMode="auto">
          <a:xfrm>
            <a:off x="468313" y="4666212"/>
            <a:ext cx="731837" cy="647700"/>
            <a:chOff x="295" y="2750"/>
            <a:chExt cx="461" cy="408"/>
          </a:xfrm>
        </p:grpSpPr>
        <p:grpSp>
          <p:nvGrpSpPr>
            <p:cNvPr id="73820" name="Group 158"/>
            <p:cNvGrpSpPr>
              <a:grpSpLocks/>
            </p:cNvGrpSpPr>
            <p:nvPr/>
          </p:nvGrpSpPr>
          <p:grpSpPr bwMode="auto">
            <a:xfrm>
              <a:off x="295" y="2750"/>
              <a:ext cx="409" cy="408"/>
              <a:chOff x="1519" y="2157"/>
              <a:chExt cx="409" cy="408"/>
            </a:xfrm>
          </p:grpSpPr>
          <p:sp>
            <p:nvSpPr>
              <p:cNvPr id="73822" name="Rectangle 135"/>
              <p:cNvSpPr>
                <a:spLocks noChangeArrowheads="1"/>
              </p:cNvSpPr>
              <p:nvPr/>
            </p:nvSpPr>
            <p:spPr bwMode="auto">
              <a:xfrm>
                <a:off x="1519" y="2157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3" name="Rectangle 136"/>
              <p:cNvSpPr>
                <a:spLocks noChangeArrowheads="1"/>
              </p:cNvSpPr>
              <p:nvPr/>
            </p:nvSpPr>
            <p:spPr bwMode="auto">
              <a:xfrm>
                <a:off x="1655" y="2157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4" name="Rectangle 141"/>
              <p:cNvSpPr>
                <a:spLocks noChangeArrowheads="1"/>
              </p:cNvSpPr>
              <p:nvPr/>
            </p:nvSpPr>
            <p:spPr bwMode="auto">
              <a:xfrm>
                <a:off x="1520" y="2293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5" name="Rectangle 142"/>
              <p:cNvSpPr>
                <a:spLocks noChangeArrowheads="1"/>
              </p:cNvSpPr>
              <p:nvPr/>
            </p:nvSpPr>
            <p:spPr bwMode="auto">
              <a:xfrm>
                <a:off x="1656" y="2293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6" name="Rectangle 143"/>
              <p:cNvSpPr>
                <a:spLocks noChangeArrowheads="1"/>
              </p:cNvSpPr>
              <p:nvPr/>
            </p:nvSpPr>
            <p:spPr bwMode="auto">
              <a:xfrm>
                <a:off x="1792" y="2293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7" name="Rectangle 147"/>
              <p:cNvSpPr>
                <a:spLocks noChangeArrowheads="1"/>
              </p:cNvSpPr>
              <p:nvPr/>
            </p:nvSpPr>
            <p:spPr bwMode="auto">
              <a:xfrm>
                <a:off x="1521" y="2429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28" name="Rectangle 148"/>
              <p:cNvSpPr>
                <a:spLocks noChangeArrowheads="1"/>
              </p:cNvSpPr>
              <p:nvPr/>
            </p:nvSpPr>
            <p:spPr bwMode="auto">
              <a:xfrm>
                <a:off x="1657" y="2429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821" name="Text Box 442"/>
            <p:cNvSpPr txBox="1">
              <a:spLocks noChangeArrowheads="1"/>
            </p:cNvSpPr>
            <p:nvPr/>
          </p:nvSpPr>
          <p:spPr bwMode="auto">
            <a:xfrm>
              <a:off x="530" y="2840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/>
                <a:t>1</a:t>
              </a:r>
            </a:p>
          </p:txBody>
        </p:sp>
      </p:grpSp>
      <p:grpSp>
        <p:nvGrpSpPr>
          <p:cNvPr id="334270" name="Group 446"/>
          <p:cNvGrpSpPr>
            <a:grpSpLocks/>
          </p:cNvGrpSpPr>
          <p:nvPr/>
        </p:nvGrpSpPr>
        <p:grpSpPr bwMode="auto">
          <a:xfrm>
            <a:off x="2646363" y="4666212"/>
            <a:ext cx="704850" cy="647700"/>
            <a:chOff x="1667" y="2750"/>
            <a:chExt cx="444" cy="408"/>
          </a:xfrm>
        </p:grpSpPr>
        <p:grpSp>
          <p:nvGrpSpPr>
            <p:cNvPr id="73811" name="Group 175"/>
            <p:cNvGrpSpPr>
              <a:grpSpLocks/>
            </p:cNvGrpSpPr>
            <p:nvPr/>
          </p:nvGrpSpPr>
          <p:grpSpPr bwMode="auto">
            <a:xfrm>
              <a:off x="1701" y="2750"/>
              <a:ext cx="410" cy="408"/>
              <a:chOff x="2064" y="2523"/>
              <a:chExt cx="410" cy="408"/>
            </a:xfrm>
          </p:grpSpPr>
          <p:sp>
            <p:nvSpPr>
              <p:cNvPr id="73813" name="Rectangle 168"/>
              <p:cNvSpPr>
                <a:spLocks noChangeArrowheads="1"/>
              </p:cNvSpPr>
              <p:nvPr/>
            </p:nvSpPr>
            <p:spPr bwMode="auto">
              <a:xfrm>
                <a:off x="2200" y="2523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4" name="Rectangle 169"/>
              <p:cNvSpPr>
                <a:spLocks noChangeArrowheads="1"/>
              </p:cNvSpPr>
              <p:nvPr/>
            </p:nvSpPr>
            <p:spPr bwMode="auto">
              <a:xfrm>
                <a:off x="2336" y="2523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5" name="Rectangle 170"/>
              <p:cNvSpPr>
                <a:spLocks noChangeArrowheads="1"/>
              </p:cNvSpPr>
              <p:nvPr/>
            </p:nvSpPr>
            <p:spPr bwMode="auto">
              <a:xfrm>
                <a:off x="2201" y="2659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6" name="Rectangle 171"/>
              <p:cNvSpPr>
                <a:spLocks noChangeArrowheads="1"/>
              </p:cNvSpPr>
              <p:nvPr/>
            </p:nvSpPr>
            <p:spPr bwMode="auto">
              <a:xfrm>
                <a:off x="2337" y="2659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7" name="Rectangle 172"/>
              <p:cNvSpPr>
                <a:spLocks noChangeArrowheads="1"/>
              </p:cNvSpPr>
              <p:nvPr/>
            </p:nvSpPr>
            <p:spPr bwMode="auto">
              <a:xfrm>
                <a:off x="2064" y="2659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8" name="Rectangle 173"/>
              <p:cNvSpPr>
                <a:spLocks noChangeArrowheads="1"/>
              </p:cNvSpPr>
              <p:nvPr/>
            </p:nvSpPr>
            <p:spPr bwMode="auto">
              <a:xfrm>
                <a:off x="2202" y="2795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9" name="Rectangle 174"/>
              <p:cNvSpPr>
                <a:spLocks noChangeArrowheads="1"/>
              </p:cNvSpPr>
              <p:nvPr/>
            </p:nvSpPr>
            <p:spPr bwMode="auto">
              <a:xfrm>
                <a:off x="2338" y="2795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812" name="Text Box 443"/>
            <p:cNvSpPr txBox="1">
              <a:spLocks noChangeArrowheads="1"/>
            </p:cNvSpPr>
            <p:nvPr/>
          </p:nvSpPr>
          <p:spPr bwMode="auto">
            <a:xfrm>
              <a:off x="1667" y="2846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/>
                <a:t>2</a:t>
              </a:r>
            </a:p>
          </p:txBody>
        </p:sp>
      </p:grpSp>
      <p:grpSp>
        <p:nvGrpSpPr>
          <p:cNvPr id="334272" name="Group 448"/>
          <p:cNvGrpSpPr>
            <a:grpSpLocks/>
          </p:cNvGrpSpPr>
          <p:nvPr/>
        </p:nvGrpSpPr>
        <p:grpSpPr bwMode="auto">
          <a:xfrm>
            <a:off x="1547813" y="5688562"/>
            <a:ext cx="649287" cy="706438"/>
            <a:chOff x="975" y="3394"/>
            <a:chExt cx="409" cy="445"/>
          </a:xfrm>
        </p:grpSpPr>
        <p:grpSp>
          <p:nvGrpSpPr>
            <p:cNvPr id="73802" name="Group 209"/>
            <p:cNvGrpSpPr>
              <a:grpSpLocks/>
            </p:cNvGrpSpPr>
            <p:nvPr/>
          </p:nvGrpSpPr>
          <p:grpSpPr bwMode="auto">
            <a:xfrm>
              <a:off x="975" y="3431"/>
              <a:ext cx="409" cy="408"/>
              <a:chOff x="1292" y="3430"/>
              <a:chExt cx="409" cy="408"/>
            </a:xfrm>
          </p:grpSpPr>
          <p:sp>
            <p:nvSpPr>
              <p:cNvPr id="73804" name="Rectangle 202"/>
              <p:cNvSpPr>
                <a:spLocks noChangeArrowheads="1"/>
              </p:cNvSpPr>
              <p:nvPr/>
            </p:nvSpPr>
            <p:spPr bwMode="auto">
              <a:xfrm>
                <a:off x="1428" y="3566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5" name="Rectangle 203"/>
              <p:cNvSpPr>
                <a:spLocks noChangeArrowheads="1"/>
              </p:cNvSpPr>
              <p:nvPr/>
            </p:nvSpPr>
            <p:spPr bwMode="auto">
              <a:xfrm>
                <a:off x="1564" y="3566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6" name="Rectangle 204"/>
              <p:cNvSpPr>
                <a:spLocks noChangeArrowheads="1"/>
              </p:cNvSpPr>
              <p:nvPr/>
            </p:nvSpPr>
            <p:spPr bwMode="auto">
              <a:xfrm>
                <a:off x="1429" y="3702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7" name="Rectangle 205"/>
              <p:cNvSpPr>
                <a:spLocks noChangeArrowheads="1"/>
              </p:cNvSpPr>
              <p:nvPr/>
            </p:nvSpPr>
            <p:spPr bwMode="auto">
              <a:xfrm>
                <a:off x="1565" y="3702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8" name="Rectangle 206"/>
              <p:cNvSpPr>
                <a:spLocks noChangeArrowheads="1"/>
              </p:cNvSpPr>
              <p:nvPr/>
            </p:nvSpPr>
            <p:spPr bwMode="auto">
              <a:xfrm>
                <a:off x="1292" y="3702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9" name="Rectangle 207"/>
              <p:cNvSpPr>
                <a:spLocks noChangeArrowheads="1"/>
              </p:cNvSpPr>
              <p:nvPr/>
            </p:nvSpPr>
            <p:spPr bwMode="auto">
              <a:xfrm>
                <a:off x="1292" y="3566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10" name="Rectangle 208"/>
              <p:cNvSpPr>
                <a:spLocks noChangeArrowheads="1"/>
              </p:cNvSpPr>
              <p:nvPr/>
            </p:nvSpPr>
            <p:spPr bwMode="auto">
              <a:xfrm>
                <a:off x="1429" y="3430"/>
                <a:ext cx="136" cy="136"/>
              </a:xfrm>
              <a:prstGeom prst="rect">
                <a:avLst/>
              </a:prstGeom>
              <a:solidFill>
                <a:srgbClr val="CC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803" name="Text Box 444"/>
            <p:cNvSpPr txBox="1">
              <a:spLocks noChangeArrowheads="1"/>
            </p:cNvSpPr>
            <p:nvPr/>
          </p:nvSpPr>
          <p:spPr bwMode="auto">
            <a:xfrm>
              <a:off x="1087" y="3394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/>
                <a:t>4</a:t>
              </a:r>
            </a:p>
          </p:txBody>
        </p:sp>
      </p:grpSp>
      <p:grpSp>
        <p:nvGrpSpPr>
          <p:cNvPr id="334274" name="Group 450"/>
          <p:cNvGrpSpPr>
            <a:grpSpLocks/>
          </p:cNvGrpSpPr>
          <p:nvPr/>
        </p:nvGrpSpPr>
        <p:grpSpPr bwMode="auto">
          <a:xfrm>
            <a:off x="4140197" y="4666215"/>
            <a:ext cx="742950" cy="687388"/>
            <a:chOff x="2608" y="2750"/>
            <a:chExt cx="468" cy="433"/>
          </a:xfrm>
        </p:grpSpPr>
        <p:grpSp>
          <p:nvGrpSpPr>
            <p:cNvPr id="73793" name="Group 313"/>
            <p:cNvGrpSpPr>
              <a:grpSpLocks/>
            </p:cNvGrpSpPr>
            <p:nvPr/>
          </p:nvGrpSpPr>
          <p:grpSpPr bwMode="auto">
            <a:xfrm>
              <a:off x="2608" y="2750"/>
              <a:ext cx="409" cy="408"/>
              <a:chOff x="2608" y="2750"/>
              <a:chExt cx="409" cy="408"/>
            </a:xfrm>
          </p:grpSpPr>
          <p:sp>
            <p:nvSpPr>
              <p:cNvPr id="73795" name="Rectangle 250"/>
              <p:cNvSpPr>
                <a:spLocks noChangeArrowheads="1"/>
              </p:cNvSpPr>
              <p:nvPr/>
            </p:nvSpPr>
            <p:spPr bwMode="auto">
              <a:xfrm>
                <a:off x="2608" y="2750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6" name="Rectangle 251"/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7" name="Rectangle 252"/>
              <p:cNvSpPr>
                <a:spLocks noChangeArrowheads="1"/>
              </p:cNvSpPr>
              <p:nvPr/>
            </p:nvSpPr>
            <p:spPr bwMode="auto">
              <a:xfrm>
                <a:off x="2609" y="2886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8" name="Rectangle 253"/>
              <p:cNvSpPr>
                <a:spLocks noChangeArrowheads="1"/>
              </p:cNvSpPr>
              <p:nvPr/>
            </p:nvSpPr>
            <p:spPr bwMode="auto">
              <a:xfrm>
                <a:off x="2745" y="2886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9" name="Rectangle 254"/>
              <p:cNvSpPr>
                <a:spLocks noChangeArrowheads="1"/>
              </p:cNvSpPr>
              <p:nvPr/>
            </p:nvSpPr>
            <p:spPr bwMode="auto">
              <a:xfrm>
                <a:off x="2881" y="2886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0" name="Rectangle 255"/>
              <p:cNvSpPr>
                <a:spLocks noChangeArrowheads="1"/>
              </p:cNvSpPr>
              <p:nvPr/>
            </p:nvSpPr>
            <p:spPr bwMode="auto">
              <a:xfrm>
                <a:off x="2880" y="3022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01" name="Rectangle 256"/>
              <p:cNvSpPr>
                <a:spLocks noChangeArrowheads="1"/>
              </p:cNvSpPr>
              <p:nvPr/>
            </p:nvSpPr>
            <p:spPr bwMode="auto">
              <a:xfrm>
                <a:off x="2746" y="3022"/>
                <a:ext cx="136" cy="136"/>
              </a:xfrm>
              <a:prstGeom prst="rect">
                <a:avLst/>
              </a:prstGeom>
              <a:solidFill>
                <a:srgbClr val="FFC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794" name="Text Box 449"/>
            <p:cNvSpPr txBox="1">
              <a:spLocks noChangeArrowheads="1"/>
            </p:cNvSpPr>
            <p:nvPr/>
          </p:nvSpPr>
          <p:spPr bwMode="auto">
            <a:xfrm>
              <a:off x="2850" y="2971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/>
                <a:t>5</a:t>
              </a:r>
            </a:p>
          </p:txBody>
        </p:sp>
      </p:grpSp>
      <p:grpSp>
        <p:nvGrpSpPr>
          <p:cNvPr id="334276" name="Group 452"/>
          <p:cNvGrpSpPr>
            <a:grpSpLocks/>
          </p:cNvGrpSpPr>
          <p:nvPr/>
        </p:nvGrpSpPr>
        <p:grpSpPr bwMode="auto">
          <a:xfrm>
            <a:off x="6403971" y="4678910"/>
            <a:ext cx="692149" cy="708024"/>
            <a:chOff x="4034" y="2758"/>
            <a:chExt cx="436" cy="446"/>
          </a:xfrm>
        </p:grpSpPr>
        <p:grpSp>
          <p:nvGrpSpPr>
            <p:cNvPr id="73784" name="Group 331"/>
            <p:cNvGrpSpPr>
              <a:grpSpLocks/>
            </p:cNvGrpSpPr>
            <p:nvPr/>
          </p:nvGrpSpPr>
          <p:grpSpPr bwMode="auto">
            <a:xfrm>
              <a:off x="4059" y="2795"/>
              <a:ext cx="411" cy="409"/>
              <a:chOff x="4059" y="2795"/>
              <a:chExt cx="411" cy="409"/>
            </a:xfrm>
          </p:grpSpPr>
          <p:sp>
            <p:nvSpPr>
              <p:cNvPr id="73786" name="Rectangle 266"/>
              <p:cNvSpPr>
                <a:spLocks noChangeArrowheads="1"/>
              </p:cNvSpPr>
              <p:nvPr/>
            </p:nvSpPr>
            <p:spPr bwMode="auto">
              <a:xfrm>
                <a:off x="4196" y="2796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7" name="Rectangle 267"/>
              <p:cNvSpPr>
                <a:spLocks noChangeArrowheads="1"/>
              </p:cNvSpPr>
              <p:nvPr/>
            </p:nvSpPr>
            <p:spPr bwMode="auto">
              <a:xfrm>
                <a:off x="4059" y="2795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8" name="Rectangle 268"/>
              <p:cNvSpPr>
                <a:spLocks noChangeArrowheads="1"/>
              </p:cNvSpPr>
              <p:nvPr/>
            </p:nvSpPr>
            <p:spPr bwMode="auto">
              <a:xfrm>
                <a:off x="4197" y="2932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9" name="Rectangle 269"/>
              <p:cNvSpPr>
                <a:spLocks noChangeArrowheads="1"/>
              </p:cNvSpPr>
              <p:nvPr/>
            </p:nvSpPr>
            <p:spPr bwMode="auto">
              <a:xfrm>
                <a:off x="4333" y="2932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0" name="Rectangle 270"/>
              <p:cNvSpPr>
                <a:spLocks noChangeArrowheads="1"/>
              </p:cNvSpPr>
              <p:nvPr/>
            </p:nvSpPr>
            <p:spPr bwMode="auto">
              <a:xfrm>
                <a:off x="4060" y="2932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1" name="Rectangle 271"/>
              <p:cNvSpPr>
                <a:spLocks noChangeArrowheads="1"/>
              </p:cNvSpPr>
              <p:nvPr/>
            </p:nvSpPr>
            <p:spPr bwMode="auto">
              <a:xfrm>
                <a:off x="4198" y="3068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92" name="Rectangle 272"/>
              <p:cNvSpPr>
                <a:spLocks noChangeArrowheads="1"/>
              </p:cNvSpPr>
              <p:nvPr/>
            </p:nvSpPr>
            <p:spPr bwMode="auto">
              <a:xfrm>
                <a:off x="4334" y="3068"/>
                <a:ext cx="136" cy="136"/>
              </a:xfrm>
              <a:prstGeom prst="rect">
                <a:avLst/>
              </a:prstGeom>
              <a:solidFill>
                <a:srgbClr val="FF00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785" name="Text Box 451"/>
            <p:cNvSpPr txBox="1">
              <a:spLocks noChangeArrowheads="1"/>
            </p:cNvSpPr>
            <p:nvPr/>
          </p:nvSpPr>
          <p:spPr bwMode="auto">
            <a:xfrm>
              <a:off x="4034" y="2758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/>
                <a:t>6</a:t>
              </a:r>
            </a:p>
          </p:txBody>
        </p:sp>
      </p:grpSp>
      <p:grpSp>
        <p:nvGrpSpPr>
          <p:cNvPr id="334280" name="Group 456"/>
          <p:cNvGrpSpPr>
            <a:grpSpLocks/>
          </p:cNvGrpSpPr>
          <p:nvPr/>
        </p:nvGrpSpPr>
        <p:grpSpPr bwMode="auto">
          <a:xfrm>
            <a:off x="5178424" y="3553065"/>
            <a:ext cx="679451" cy="708026"/>
            <a:chOff x="3269" y="2024"/>
            <a:chExt cx="428" cy="446"/>
          </a:xfrm>
        </p:grpSpPr>
        <p:grpSp>
          <p:nvGrpSpPr>
            <p:cNvPr id="73775" name="Group 340"/>
            <p:cNvGrpSpPr>
              <a:grpSpLocks/>
            </p:cNvGrpSpPr>
            <p:nvPr/>
          </p:nvGrpSpPr>
          <p:grpSpPr bwMode="auto">
            <a:xfrm>
              <a:off x="3288" y="2024"/>
              <a:ext cx="409" cy="408"/>
              <a:chOff x="3288" y="2024"/>
              <a:chExt cx="409" cy="408"/>
            </a:xfrm>
          </p:grpSpPr>
          <p:sp>
            <p:nvSpPr>
              <p:cNvPr id="73777" name="Rectangle 282"/>
              <p:cNvSpPr>
                <a:spLocks noChangeArrowheads="1"/>
              </p:cNvSpPr>
              <p:nvPr/>
            </p:nvSpPr>
            <p:spPr bwMode="auto">
              <a:xfrm>
                <a:off x="3424" y="2024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78" name="Rectangle 283"/>
              <p:cNvSpPr>
                <a:spLocks noChangeArrowheads="1"/>
              </p:cNvSpPr>
              <p:nvPr/>
            </p:nvSpPr>
            <p:spPr bwMode="auto">
              <a:xfrm>
                <a:off x="3560" y="2024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79" name="Rectangle 284"/>
              <p:cNvSpPr>
                <a:spLocks noChangeArrowheads="1"/>
              </p:cNvSpPr>
              <p:nvPr/>
            </p:nvSpPr>
            <p:spPr bwMode="auto">
              <a:xfrm>
                <a:off x="3425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0" name="Rectangle 285"/>
              <p:cNvSpPr>
                <a:spLocks noChangeArrowheads="1"/>
              </p:cNvSpPr>
              <p:nvPr/>
            </p:nvSpPr>
            <p:spPr bwMode="auto">
              <a:xfrm>
                <a:off x="3561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1" name="Rectangle 286"/>
              <p:cNvSpPr>
                <a:spLocks noChangeArrowheads="1"/>
              </p:cNvSpPr>
              <p:nvPr/>
            </p:nvSpPr>
            <p:spPr bwMode="auto">
              <a:xfrm>
                <a:off x="3288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2" name="Rectangle 287"/>
              <p:cNvSpPr>
                <a:spLocks noChangeArrowheads="1"/>
              </p:cNvSpPr>
              <p:nvPr/>
            </p:nvSpPr>
            <p:spPr bwMode="auto">
              <a:xfrm>
                <a:off x="3288" y="2296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83" name="Rectangle 288"/>
              <p:cNvSpPr>
                <a:spLocks noChangeArrowheads="1"/>
              </p:cNvSpPr>
              <p:nvPr/>
            </p:nvSpPr>
            <p:spPr bwMode="auto">
              <a:xfrm>
                <a:off x="3424" y="2296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776" name="Text Box 453"/>
            <p:cNvSpPr txBox="1">
              <a:spLocks noChangeArrowheads="1"/>
            </p:cNvSpPr>
            <p:nvPr/>
          </p:nvSpPr>
          <p:spPr bwMode="auto">
            <a:xfrm>
              <a:off x="3269" y="2258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/>
                <a:t>7</a:t>
              </a:r>
            </a:p>
          </p:txBody>
        </p:sp>
      </p:grpSp>
      <p:grpSp>
        <p:nvGrpSpPr>
          <p:cNvPr id="334283" name="Group 459"/>
          <p:cNvGrpSpPr>
            <a:grpSpLocks/>
          </p:cNvGrpSpPr>
          <p:nvPr/>
        </p:nvGrpSpPr>
        <p:grpSpPr bwMode="auto">
          <a:xfrm>
            <a:off x="7740650" y="3585125"/>
            <a:ext cx="649288" cy="647700"/>
            <a:chOff x="4876" y="2069"/>
            <a:chExt cx="409" cy="408"/>
          </a:xfrm>
        </p:grpSpPr>
        <p:grpSp>
          <p:nvGrpSpPr>
            <p:cNvPr id="73755" name="Group 430"/>
            <p:cNvGrpSpPr>
              <a:grpSpLocks/>
            </p:cNvGrpSpPr>
            <p:nvPr/>
          </p:nvGrpSpPr>
          <p:grpSpPr bwMode="auto">
            <a:xfrm>
              <a:off x="4876" y="2069"/>
              <a:ext cx="409" cy="408"/>
              <a:chOff x="4876" y="2069"/>
              <a:chExt cx="409" cy="408"/>
            </a:xfrm>
          </p:grpSpPr>
          <p:sp>
            <p:nvSpPr>
              <p:cNvPr id="73757" name="Rectangle 421"/>
              <p:cNvSpPr>
                <a:spLocks noChangeArrowheads="1"/>
              </p:cNvSpPr>
              <p:nvPr/>
            </p:nvSpPr>
            <p:spPr bwMode="auto">
              <a:xfrm>
                <a:off x="5012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58" name="Rectangle 422"/>
              <p:cNvSpPr>
                <a:spLocks noChangeArrowheads="1"/>
              </p:cNvSpPr>
              <p:nvPr/>
            </p:nvSpPr>
            <p:spPr bwMode="auto">
              <a:xfrm>
                <a:off x="5148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59" name="Rectangle 423"/>
              <p:cNvSpPr>
                <a:spLocks noChangeArrowheads="1"/>
              </p:cNvSpPr>
              <p:nvPr/>
            </p:nvSpPr>
            <p:spPr bwMode="auto">
              <a:xfrm>
                <a:off x="5013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0" name="Rectangle 424"/>
              <p:cNvSpPr>
                <a:spLocks noChangeArrowheads="1"/>
              </p:cNvSpPr>
              <p:nvPr/>
            </p:nvSpPr>
            <p:spPr bwMode="auto">
              <a:xfrm>
                <a:off x="5149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1" name="Rectangle 425"/>
              <p:cNvSpPr>
                <a:spLocks noChangeArrowheads="1"/>
              </p:cNvSpPr>
              <p:nvPr/>
            </p:nvSpPr>
            <p:spPr bwMode="auto">
              <a:xfrm>
                <a:off x="4876" y="2205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2" name="Rectangle 426"/>
              <p:cNvSpPr>
                <a:spLocks noChangeArrowheads="1"/>
              </p:cNvSpPr>
              <p:nvPr/>
            </p:nvSpPr>
            <p:spPr bwMode="auto">
              <a:xfrm>
                <a:off x="4876" y="2341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3" name="Rectangle 427"/>
              <p:cNvSpPr>
                <a:spLocks noChangeArrowheads="1"/>
              </p:cNvSpPr>
              <p:nvPr/>
            </p:nvSpPr>
            <p:spPr bwMode="auto">
              <a:xfrm>
                <a:off x="5012" y="2341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4" name="Rectangle 428"/>
              <p:cNvSpPr>
                <a:spLocks noChangeArrowheads="1"/>
              </p:cNvSpPr>
              <p:nvPr/>
            </p:nvSpPr>
            <p:spPr bwMode="auto">
              <a:xfrm>
                <a:off x="4876" y="2069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65" name="Rectangle 429"/>
              <p:cNvSpPr>
                <a:spLocks noChangeArrowheads="1"/>
              </p:cNvSpPr>
              <p:nvPr/>
            </p:nvSpPr>
            <p:spPr bwMode="auto">
              <a:xfrm>
                <a:off x="5148" y="2341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3756" name="Text Box 458"/>
            <p:cNvSpPr txBox="1">
              <a:spLocks noChangeArrowheads="1"/>
            </p:cNvSpPr>
            <p:nvPr/>
          </p:nvSpPr>
          <p:spPr bwMode="auto">
            <a:xfrm>
              <a:off x="4987" y="2166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/>
                <a:t>9</a:t>
              </a:r>
            </a:p>
          </p:txBody>
        </p:sp>
      </p:grpSp>
      <p:sp>
        <p:nvSpPr>
          <p:cNvPr id="334284" name="Rectangle 460"/>
          <p:cNvSpPr>
            <a:spLocks noChangeArrowheads="1"/>
          </p:cNvSpPr>
          <p:nvPr/>
        </p:nvSpPr>
        <p:spPr bwMode="auto">
          <a:xfrm>
            <a:off x="6227763" y="4450312"/>
            <a:ext cx="1081087" cy="1223963"/>
          </a:xfrm>
          <a:prstGeom prst="rect">
            <a:avLst/>
          </a:prstGeom>
          <a:noFill/>
          <a:ln w="38100">
            <a:solidFill>
              <a:srgbClr val="9933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6082" name="Picture 2" descr="http://c.hiphotos.baidu.com/baike/s%3D298/sign=b16b02ee7bf0f736dcfe4b083254b382/e824b899a9014c0874091c34097b02087bf4f4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3" y="2369908"/>
            <a:ext cx="5737718" cy="67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5" name="Group 456"/>
          <p:cNvGrpSpPr>
            <a:grpSpLocks/>
          </p:cNvGrpSpPr>
          <p:nvPr/>
        </p:nvGrpSpPr>
        <p:grpSpPr bwMode="auto">
          <a:xfrm>
            <a:off x="5194890" y="5734849"/>
            <a:ext cx="752476" cy="723901"/>
            <a:chOff x="3288" y="1976"/>
            <a:chExt cx="474" cy="456"/>
          </a:xfrm>
        </p:grpSpPr>
        <p:grpSp>
          <p:nvGrpSpPr>
            <p:cNvPr id="266" name="Group 340"/>
            <p:cNvGrpSpPr>
              <a:grpSpLocks/>
            </p:cNvGrpSpPr>
            <p:nvPr/>
          </p:nvGrpSpPr>
          <p:grpSpPr bwMode="auto">
            <a:xfrm>
              <a:off x="3288" y="2024"/>
              <a:ext cx="409" cy="408"/>
              <a:chOff x="3288" y="2024"/>
              <a:chExt cx="409" cy="408"/>
            </a:xfrm>
          </p:grpSpPr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3424" y="2024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3560" y="2024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3425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3561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288" y="2160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3" name="Rectangle 287"/>
              <p:cNvSpPr>
                <a:spLocks noChangeArrowheads="1"/>
              </p:cNvSpPr>
              <p:nvPr/>
            </p:nvSpPr>
            <p:spPr bwMode="auto">
              <a:xfrm>
                <a:off x="3288" y="2296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" name="Rectangle 288"/>
              <p:cNvSpPr>
                <a:spLocks noChangeArrowheads="1"/>
              </p:cNvSpPr>
              <p:nvPr/>
            </p:nvSpPr>
            <p:spPr bwMode="auto">
              <a:xfrm>
                <a:off x="3424" y="2296"/>
                <a:ext cx="136" cy="136"/>
              </a:xfrm>
              <a:prstGeom prst="rect">
                <a:avLst/>
              </a:prstGeom>
              <a:solidFill>
                <a:srgbClr val="66FF33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67" name="Text Box 453"/>
            <p:cNvSpPr txBox="1">
              <a:spLocks noChangeArrowheads="1"/>
            </p:cNvSpPr>
            <p:nvPr/>
          </p:nvSpPr>
          <p:spPr bwMode="auto">
            <a:xfrm>
              <a:off x="3536" y="1976"/>
              <a:ext cx="22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dirty="0" smtClean="0"/>
                <a:t>8</a:t>
              </a:r>
              <a:endParaRPr lang="en-US" altLang="zh-CN" sz="1600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3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4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4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34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3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3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3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3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3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3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5" dur="500"/>
                                        <p:tgtEl>
                                          <p:spTgt spid="33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71" grpId="0" build="p"/>
      <p:bldP spid="33428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5.1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图像噪声的基本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概念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5.2 </a:t>
            </a:r>
            <a:r>
              <a:rPr lang="zh-CN" altLang="en-US" sz="3000" dirty="0">
                <a:solidFill>
                  <a:schemeClr val="tx1"/>
                </a:solidFill>
                <a:latin typeface="+mn-ea"/>
              </a:rPr>
              <a:t>均值滤波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5.2.1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均值滤波原理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5.2.2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均值滤波方法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</a:rPr>
              <a:t>.3 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</a:rPr>
              <a:t>中值滤波</a:t>
            </a:r>
            <a:endParaRPr lang="en-US" altLang="zh-CN" sz="3000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5.3.1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中值滤波原理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5.3.2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中值滤波方法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5.4.1 K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近邻平滑滤波器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  5.4.2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对称近邻均值滤波器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5.4.3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灰度最小方差的均值滤波器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5.4.4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西戈玛平滑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滤波器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(-)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 algn="l" eaLnBrk="1" hangingPunct="1"/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957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Sigma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基本原理</a:t>
            </a:r>
            <a:endParaRPr lang="zh-CN" altLang="en-US" sz="3200" b="0" dirty="0"/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根据统计数学的原理，</a:t>
            </a:r>
            <a:r>
              <a:rPr lang="zh-CN" altLang="en-US" b="1" dirty="0" smtClean="0">
                <a:solidFill>
                  <a:srgbClr val="0000FF"/>
                </a:solidFill>
              </a:rPr>
              <a:t>属于同一类别的元素的置信区间，落在均值附近</a:t>
            </a:r>
            <a:r>
              <a:rPr lang="en-US" altLang="en-US" dirty="0" smtClean="0">
                <a:solidFill>
                  <a:srgbClr val="0000FF"/>
                </a:solidFill>
                <a:ea typeface="宋体" panose="02010600030101010101" pitchFamily="2" charset="-122"/>
              </a:rPr>
              <a:t>±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en-US" altLang="zh-CN" i="1" dirty="0" smtClean="0">
                <a:solidFill>
                  <a:srgbClr val="0000FF"/>
                </a:solidFill>
              </a:rPr>
              <a:t>σ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</a:rPr>
              <a:t>范围之内。</a:t>
            </a:r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滤波器是构造一个</a:t>
            </a:r>
            <a:r>
              <a:rPr lang="zh-CN" altLang="en-US" b="1" dirty="0" smtClean="0">
                <a:solidFill>
                  <a:srgbClr val="FF0000"/>
                </a:solidFill>
              </a:rPr>
              <a:t>模板</a:t>
            </a:r>
            <a:r>
              <a:rPr lang="zh-CN" altLang="en-US" dirty="0" smtClean="0"/>
              <a:t>，计算模板的</a:t>
            </a:r>
            <a:r>
              <a:rPr lang="zh-CN" altLang="en-US" b="1" dirty="0" smtClean="0">
                <a:solidFill>
                  <a:srgbClr val="0000FF"/>
                </a:solidFill>
              </a:rPr>
              <a:t>标准差</a:t>
            </a:r>
            <a:r>
              <a:rPr lang="en-US" altLang="zh-CN" i="1" dirty="0" smtClean="0"/>
              <a:t>σ</a:t>
            </a:r>
            <a:r>
              <a:rPr lang="zh-CN" altLang="en-US" dirty="0" smtClean="0"/>
              <a:t>，</a:t>
            </a:r>
            <a:r>
              <a:rPr lang="zh-CN" altLang="en-US" b="1" dirty="0" smtClean="0">
                <a:solidFill>
                  <a:srgbClr val="0000FF"/>
                </a:solidFill>
              </a:rPr>
              <a:t>置信区间</a:t>
            </a:r>
            <a:r>
              <a:rPr lang="zh-CN" altLang="en-US" dirty="0" smtClean="0"/>
              <a:t>为当前像素值的</a:t>
            </a:r>
            <a:r>
              <a:rPr lang="en-US" altLang="en-US" dirty="0" smtClean="0">
                <a:solidFill>
                  <a:srgbClr val="0000FF"/>
                </a:solidFill>
                <a:ea typeface="宋体" panose="02010600030101010101" pitchFamily="2" charset="-122"/>
              </a:rPr>
              <a:t>±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en-US" altLang="zh-CN" i="1" dirty="0" smtClean="0">
                <a:solidFill>
                  <a:srgbClr val="0000FF"/>
                </a:solidFill>
              </a:rPr>
              <a:t>σ</a:t>
            </a:r>
            <a:r>
              <a:rPr lang="zh-CN" altLang="en-US" dirty="0" smtClean="0"/>
              <a:t>范围。</a:t>
            </a:r>
          </a:p>
          <a:p>
            <a:pPr marL="0" indent="0">
              <a:buNone/>
            </a:pPr>
            <a:r>
              <a:rPr lang="zh-CN" altLang="en-US" dirty="0" smtClean="0"/>
              <a:t>将模板中</a:t>
            </a:r>
            <a:r>
              <a:rPr lang="zh-CN" altLang="en-US" b="1" dirty="0" smtClean="0">
                <a:solidFill>
                  <a:srgbClr val="0000FF"/>
                </a:solidFill>
              </a:rPr>
              <a:t>落在置信范围内的像素</a:t>
            </a:r>
            <a:r>
              <a:rPr lang="zh-CN" altLang="en-US" dirty="0" smtClean="0"/>
              <a:t>的</a:t>
            </a:r>
            <a:r>
              <a:rPr lang="zh-CN" altLang="en-US" b="1" i="1" u="sng" dirty="0" smtClean="0">
                <a:solidFill>
                  <a:srgbClr val="FF0000"/>
                </a:solidFill>
              </a:rPr>
              <a:t>均值</a:t>
            </a:r>
            <a:r>
              <a:rPr lang="zh-CN" altLang="en-US" dirty="0" smtClean="0"/>
              <a:t>替换原来的像素值。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287339"/>
            <a:ext cx="7543800" cy="621382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+mn-ea"/>
              </a:rPr>
              <a:t>标准差</a:t>
            </a:r>
            <a:r>
              <a:rPr lang="en-US" altLang="zh-CN" i="1" dirty="0">
                <a:solidFill>
                  <a:srgbClr val="000000"/>
                </a:solidFill>
                <a:ea typeface="+mn-ea"/>
              </a:rPr>
              <a:t>σ</a:t>
            </a:r>
            <a:endParaRPr lang="zh-CN" altLang="en-US" dirty="0">
              <a:solidFill>
                <a:srgbClr val="000000"/>
              </a:solidFill>
              <a:ea typeface="+mn-ea"/>
            </a:endParaRPr>
          </a:p>
        </p:txBody>
      </p:sp>
      <p:pic>
        <p:nvPicPr>
          <p:cNvPr id="46082" name="Picture 2" descr="http://c.hiphotos.baidu.com/baike/s%3D150/sign=49a3c31e8f1001e94a3c100a880f7b06/d058ccbf6c81800af3b703f9b33533fa838b47f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216024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9729" y="2333685"/>
            <a:ext cx="89289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所有数减去其平均值的平方和，所得结果除以该组数之个数（或个数减一，即变异数），再把所得值开根号，所得之数就是这组数据的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标准差</a:t>
            </a:r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深蓝区域是距平均值小于一个标准差之内的数值范围。在正态分布中，此范围所占比率为全部数值之 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68%</a:t>
            </a:r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。对于正态分布，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两个标准差之内（深蓝，蓝）的比率合起来为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对于正态分布，正负三个标准差之内（深蓝，蓝，浅蓝）的比率合起来为 </a:t>
            </a:r>
            <a:r>
              <a:rPr lang="en-US" altLang="zh-CN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r>
              <a:rPr lang="zh-CN" alt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795362"/>
            <a:ext cx="3333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/>
              <a:t>Sigma</a:t>
            </a:r>
            <a:r>
              <a:rPr lang="zh-CN" altLang="en-US" dirty="0" smtClean="0"/>
              <a:t>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例题</a:t>
            </a:r>
            <a:endParaRPr lang="zh-CN" altLang="en-US" sz="3200" b="0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846263"/>
            <a:ext cx="7682557" cy="4022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如下，是一个</a:t>
            </a:r>
            <a:r>
              <a:rPr lang="en-US" altLang="zh-CN" dirty="0" smtClean="0"/>
              <a:t>5*5</a:t>
            </a:r>
            <a:r>
              <a:rPr lang="zh-CN" altLang="en-US" dirty="0" smtClean="0"/>
              <a:t>的模板。</a:t>
            </a:r>
          </a:p>
          <a:p>
            <a:endParaRPr lang="en-US" altLang="zh-CN" dirty="0" smtClean="0"/>
          </a:p>
        </p:txBody>
      </p:sp>
      <p:graphicFrame>
        <p:nvGraphicFramePr>
          <p:cNvPr id="324612" name="Group 4"/>
          <p:cNvGraphicFramePr>
            <a:graphicFrameLocks noGrp="1"/>
          </p:cNvGraphicFramePr>
          <p:nvPr/>
        </p:nvGraphicFramePr>
        <p:xfrm>
          <a:off x="684213" y="2781300"/>
          <a:ext cx="2362200" cy="2133602"/>
        </p:xfrm>
        <a:graphic>
          <a:graphicData uri="http://schemas.openxmlformats.org/drawingml/2006/table">
            <a:tbl>
              <a:tblPr/>
              <a:tblGrid>
                <a:gridCol w="473075"/>
                <a:gridCol w="471487"/>
                <a:gridCol w="473075"/>
                <a:gridCol w="471488"/>
                <a:gridCol w="473075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</a:tbl>
          </a:graphicData>
        </a:graphic>
      </p:graphicFrame>
      <p:sp>
        <p:nvSpPr>
          <p:cNvPr id="324651" name="Text Box 43"/>
          <p:cNvSpPr txBox="1">
            <a:spLocks noChangeArrowheads="1"/>
          </p:cNvSpPr>
          <p:nvPr/>
        </p:nvSpPr>
        <p:spPr bwMode="auto">
          <a:xfrm>
            <a:off x="603250" y="5084763"/>
            <a:ext cx="2362200" cy="523875"/>
          </a:xfrm>
          <a:prstGeom prst="rect">
            <a:avLst/>
          </a:prstGeom>
          <a:solidFill>
            <a:srgbClr val="DBB7FF"/>
          </a:solidFill>
          <a:ln w="38100" cmpd="dbl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=1.56</a:t>
            </a:r>
          </a:p>
        </p:txBody>
      </p:sp>
      <p:sp>
        <p:nvSpPr>
          <p:cNvPr id="324652" name="Text Box 44"/>
          <p:cNvSpPr txBox="1">
            <a:spLocks noChangeArrowheads="1"/>
          </p:cNvSpPr>
          <p:nvPr/>
        </p:nvSpPr>
        <p:spPr bwMode="auto">
          <a:xfrm>
            <a:off x="581025" y="5803900"/>
            <a:ext cx="6624638" cy="784225"/>
          </a:xfrm>
          <a:prstGeom prst="rect">
            <a:avLst/>
          </a:prstGeom>
          <a:solidFill>
            <a:srgbClr val="CCFF33"/>
          </a:solidFill>
          <a:ln w="38100" cmpd="dbl">
            <a:solidFill>
              <a:srgbClr val="99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置信区间为：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</a:t>
            </a:r>
            <a:r>
              <a:rPr lang="en-US" altLang="zh-CN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i,j</a:t>
            </a:r>
            <a:r>
              <a:rPr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-2</a:t>
            </a:r>
            <a:r>
              <a:rPr kumimoji="1"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</a:t>
            </a:r>
            <a:r>
              <a:rPr kumimoji="1" lang="en-US" altLang="zh-CN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i,j</a:t>
            </a:r>
            <a:r>
              <a:rPr kumimoji="1"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+2</a:t>
            </a:r>
            <a:r>
              <a:rPr kumimoji="1" lang="en-US" altLang="zh-CN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]=[5-3.12,5+3.12]=[1.88,8.12]</a:t>
            </a:r>
          </a:p>
        </p:txBody>
      </p:sp>
      <p:sp>
        <p:nvSpPr>
          <p:cNvPr id="324653" name="AutoShape 45"/>
          <p:cNvSpPr>
            <a:spLocks noChangeArrowheads="1"/>
          </p:cNvSpPr>
          <p:nvPr/>
        </p:nvSpPr>
        <p:spPr bwMode="auto">
          <a:xfrm>
            <a:off x="3132138" y="3500438"/>
            <a:ext cx="287337" cy="5762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24746" name="Group 138"/>
          <p:cNvGraphicFramePr>
            <a:graphicFrameLocks noGrp="1"/>
          </p:cNvGraphicFramePr>
          <p:nvPr/>
        </p:nvGraphicFramePr>
        <p:xfrm>
          <a:off x="3563938" y="2781300"/>
          <a:ext cx="2362200" cy="2133602"/>
        </p:xfrm>
        <a:graphic>
          <a:graphicData uri="http://schemas.openxmlformats.org/drawingml/2006/table">
            <a:tbl>
              <a:tblPr/>
              <a:tblGrid>
                <a:gridCol w="473075"/>
                <a:gridCol w="471487"/>
                <a:gridCol w="473075"/>
                <a:gridCol w="471488"/>
                <a:gridCol w="473075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FF2"/>
                    </a:solidFill>
                  </a:tcPr>
                </a:tc>
              </a:tr>
            </a:tbl>
          </a:graphicData>
        </a:graphic>
      </p:graphicFrame>
      <p:sp>
        <p:nvSpPr>
          <p:cNvPr id="324743" name="AutoShape 135"/>
          <p:cNvSpPr>
            <a:spLocks noChangeArrowheads="1"/>
          </p:cNvSpPr>
          <p:nvPr/>
        </p:nvSpPr>
        <p:spPr bwMode="auto">
          <a:xfrm>
            <a:off x="6084888" y="3573463"/>
            <a:ext cx="287337" cy="5762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4744" name="Text Box 136"/>
          <p:cNvSpPr txBox="1">
            <a:spLocks noChangeArrowheads="1"/>
          </p:cNvSpPr>
          <p:nvPr/>
        </p:nvSpPr>
        <p:spPr bwMode="auto">
          <a:xfrm>
            <a:off x="6516688" y="3644900"/>
            <a:ext cx="1944687" cy="461963"/>
          </a:xfrm>
          <a:prstGeom prst="rect">
            <a:avLst/>
          </a:prstGeom>
          <a:solidFill>
            <a:srgbClr val="DBB7FF"/>
          </a:solidFill>
          <a:ln w="38100" cmpd="dbl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g(i,j)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=4.33</a:t>
            </a:r>
          </a:p>
        </p:txBody>
      </p:sp>
      <p:sp>
        <p:nvSpPr>
          <p:cNvPr id="324745" name="Text Box 137"/>
          <p:cNvSpPr txBox="1">
            <a:spLocks noChangeArrowheads="1"/>
          </p:cNvSpPr>
          <p:nvPr/>
        </p:nvSpPr>
        <p:spPr bwMode="auto">
          <a:xfrm>
            <a:off x="4519613" y="3630613"/>
            <a:ext cx="469900" cy="431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4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4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4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4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2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1" grpId="0" build="p" autoUpdateAnimBg="0"/>
      <p:bldP spid="324651" grpId="0" animBg="1" autoUpdateAnimBg="0"/>
      <p:bldP spid="324652" grpId="0" animBg="1"/>
      <p:bldP spid="324653" grpId="0" animBg="1"/>
      <p:bldP spid="324743" grpId="0" animBg="1"/>
      <p:bldP spid="324744" grpId="0" animBg="1" autoUpdateAnimBg="0"/>
      <p:bldP spid="32474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边界保持类平滑滤波器</a:t>
            </a:r>
            <a:br>
              <a:rPr lang="zh-CN" altLang="en-US" dirty="0" smtClean="0"/>
            </a:br>
            <a:r>
              <a:rPr lang="zh-CN" altLang="en-US" dirty="0" smtClean="0"/>
              <a:t>                                </a:t>
            </a:r>
            <a:r>
              <a:rPr lang="en-US" altLang="zh-CN" dirty="0" smtClean="0"/>
              <a:t>—— </a:t>
            </a:r>
            <a:r>
              <a:rPr lang="zh-CN" altLang="en-US" sz="3200" b="0" dirty="0" smtClean="0"/>
              <a:t>总结</a:t>
            </a:r>
            <a:endParaRPr lang="zh-CN" altLang="en-US" sz="3200" b="0" dirty="0"/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边界保持类平滑滤波器的核心是：尽可能地将平滑处理避开两个或多个不同区域进行计算。可以采用</a:t>
            </a:r>
            <a:r>
              <a:rPr lang="zh-CN" altLang="en-US" b="1" dirty="0" smtClean="0">
                <a:solidFill>
                  <a:srgbClr val="0000FF"/>
                </a:solidFill>
              </a:rPr>
              <a:t>不同形状结构</a:t>
            </a:r>
            <a:r>
              <a:rPr lang="zh-CN" altLang="en-US" dirty="0" smtClean="0"/>
              <a:t>判别，也可以采用</a:t>
            </a:r>
            <a:r>
              <a:rPr lang="zh-CN" altLang="en-US" b="1" dirty="0" smtClean="0">
                <a:solidFill>
                  <a:srgbClr val="0000FF"/>
                </a:solidFill>
              </a:rPr>
              <a:t>同类相似</a:t>
            </a:r>
            <a:r>
              <a:rPr lang="zh-CN" altLang="en-US" dirty="0" smtClean="0"/>
              <a:t>的概念进行</a:t>
            </a:r>
            <a:r>
              <a:rPr lang="zh-CN" altLang="en-US" b="1" dirty="0" smtClean="0">
                <a:solidFill>
                  <a:srgbClr val="0000FF"/>
                </a:solidFill>
              </a:rPr>
              <a:t>判别</a:t>
            </a:r>
            <a:r>
              <a:rPr lang="zh-CN" altLang="en-US" dirty="0" smtClean="0"/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1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24061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b="0" dirty="0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dirty="0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dirty="0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196752"/>
            <a:ext cx="6534150" cy="5328592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5.1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图像噪声的基本</a:t>
            </a:r>
            <a:r>
              <a:rPr lang="zh-CN" altLang="en-US" sz="3000" b="1" dirty="0">
                <a:solidFill>
                  <a:srgbClr val="0000FF"/>
                </a:solidFill>
                <a:latin typeface="+mn-ea"/>
              </a:rPr>
              <a:t>概念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5.2 </a:t>
            </a:r>
            <a:r>
              <a:rPr lang="zh-CN" altLang="en-US" sz="3000" b="1" dirty="0">
                <a:solidFill>
                  <a:srgbClr val="0000FF"/>
                </a:solidFill>
                <a:latin typeface="+mn-ea"/>
              </a:rPr>
              <a:t>均值滤波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5.2.1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均值滤波原理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5.2.2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均值滤波方法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.3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中值滤波</a:t>
            </a:r>
            <a:endParaRPr lang="en-US" altLang="zh-CN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5.3.1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中值滤波原理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5.3.2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中值滤波方法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/>
            <a:r>
              <a:rPr lang="en-US" altLang="zh-CN" sz="3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sz="3000" b="1" dirty="0" smtClean="0">
                <a:solidFill>
                  <a:srgbClr val="0000FF"/>
                </a:solidFill>
                <a:latin typeface="+mn-ea"/>
              </a:rPr>
              <a:t>.4 </a:t>
            </a:r>
            <a:r>
              <a:rPr lang="zh-CN" altLang="en-US" sz="3000" b="1" dirty="0" smtClean="0">
                <a:solidFill>
                  <a:srgbClr val="0000FF"/>
                </a:solidFill>
                <a:latin typeface="+mn-ea"/>
              </a:rPr>
              <a:t>边界保持类平滑滤波</a:t>
            </a:r>
            <a:endParaRPr lang="zh-CN" altLang="en-US" sz="3000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5.4.1 K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近邻平滑滤波器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5.4.2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对称近邻均值滤波器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5.4.3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灰度最小方差的均值滤波器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 5.4.4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西戈玛平滑滤波器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pPr marL="514350" indent="-514350" algn="l" eaLnBrk="1" hangingPunct="1"/>
            <a:endParaRPr lang="zh-CN" altLang="en-US" sz="2800" dirty="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dirty="0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460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7376"/>
            <a:ext cx="8229600" cy="8640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  业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309464"/>
            <a:ext cx="8291264" cy="449580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图像为：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模板对其进行均值滤波和中值滤波，（小数采用四舍五入），并分析滤波结果的异同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856124"/>
              </p:ext>
            </p:extLst>
          </p:nvPr>
        </p:nvGraphicFramePr>
        <p:xfrm>
          <a:off x="2443699" y="2060848"/>
          <a:ext cx="3291987" cy="205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3" name="公式" r:id="rId3" imgW="1473200" imgH="914400" progId="Equation.3">
                  <p:embed/>
                </p:oleObj>
              </mc:Choice>
              <mc:Fallback>
                <p:oleObj name="公式" r:id="rId3" imgW="14732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699" y="2060848"/>
                        <a:ext cx="3291987" cy="2051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073" y="184666"/>
            <a:ext cx="8229600" cy="8640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  业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268760"/>
            <a:ext cx="8136904" cy="50405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一幅图像为如下图所示。  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近邻均值滤波器（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对点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3,1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=253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进行滤波，并根据结果判断是否为噪点。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自选，做了加分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340888"/>
              </p:ext>
            </p:extLst>
          </p:nvPr>
        </p:nvGraphicFramePr>
        <p:xfrm>
          <a:off x="1259632" y="1988840"/>
          <a:ext cx="3619147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4" name="公式" r:id="rId3" imgW="2222500" imgH="1371600" progId="Equation.3">
                  <p:embed/>
                </p:oleObj>
              </mc:Choice>
              <mc:Fallback>
                <p:oleObj name="公式" r:id="rId3" imgW="2222500" imgH="1371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988840"/>
                        <a:ext cx="3619147" cy="2232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9560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812800" y="373063"/>
            <a:ext cx="7543800" cy="97155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图像的噪声示例</a:t>
            </a:r>
            <a:endParaRPr lang="zh-CN" altLang="en-US" dirty="0"/>
          </a:p>
        </p:txBody>
      </p:sp>
      <p:pic>
        <p:nvPicPr>
          <p:cNvPr id="193540" name="Picture 2052" descr="CAIFANG01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58950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545" name="Picture 2057" descr="Noise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58950"/>
            <a:ext cx="4104456" cy="324008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  业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268760"/>
            <a:ext cx="8208912" cy="4207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一幅图像为如下图所示。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使用课本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P94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个模板计算图像点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f(3,3)=30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最小方差均值滤波器后的值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自选，做了加分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525085"/>
              </p:ext>
            </p:extLst>
          </p:nvPr>
        </p:nvGraphicFramePr>
        <p:xfrm>
          <a:off x="827584" y="1844824"/>
          <a:ext cx="3186561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公式" r:id="rId3" imgW="1739900" imgH="1371600" progId="Equation.3">
                  <p:embed/>
                </p:oleObj>
              </mc:Choice>
              <mc:Fallback>
                <p:oleObj name="公式" r:id="rId3" imgW="1739900" imgH="1371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844824"/>
                        <a:ext cx="3186561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4553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900113" y="1412875"/>
            <a:ext cx="765175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CN" sz="4800" dirty="0" smtClean="0">
                <a:latin typeface="宋体" pitchFamily="2" charset="-122"/>
              </a:rPr>
              <a:t>第</a:t>
            </a:r>
            <a:r>
              <a:rPr lang="zh-CN" altLang="en-US" sz="4800" dirty="0"/>
              <a:t>五</a:t>
            </a:r>
            <a:r>
              <a:rPr lang="zh-CN" sz="4800" dirty="0" smtClean="0">
                <a:latin typeface="宋体" pitchFamily="2" charset="-122"/>
              </a:rPr>
              <a:t>章</a:t>
            </a:r>
            <a:r>
              <a:rPr lang="en-US" altLang="zh-CN" sz="4800" dirty="0" smtClean="0">
                <a:latin typeface="宋体" pitchFamily="2" charset="-122"/>
              </a:rPr>
              <a:t> </a:t>
            </a:r>
            <a:r>
              <a:rPr lang="zh-CN" altLang="en-US" sz="4800" dirty="0" smtClean="0"/>
              <a:t>图像</a:t>
            </a:r>
            <a:r>
              <a:rPr lang="zh-CN" altLang="en-US" sz="4800" dirty="0"/>
              <a:t>的噪声抑制</a:t>
            </a:r>
            <a:r>
              <a:rPr lang="en-US" altLang="zh-CN" sz="4800" dirty="0" smtClean="0">
                <a:latin typeface="宋体" pitchFamily="2" charset="-122"/>
              </a:rPr>
              <a:t/>
            </a:r>
            <a:br>
              <a:rPr lang="en-US" altLang="zh-CN" sz="4800" dirty="0" smtClean="0">
                <a:latin typeface="宋体" pitchFamily="2" charset="-122"/>
              </a:rPr>
            </a:br>
            <a:endParaRPr lang="zh-CN" sz="4800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525588" y="41497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b="1" dirty="0"/>
              <a:t>北方工业大学计算机学院</a:t>
            </a:r>
            <a:endParaRPr lang="en-US" altLang="zh-CN" sz="3200" b="1" dirty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endParaRPr lang="zh-CN" altLang="en-US" sz="2700" dirty="0">
              <a:latin typeface="Calibri" pitchFamily="34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椒盐噪声示例</a:t>
            </a:r>
            <a:endParaRPr lang="zh-CN" altLang="en-US" dirty="0"/>
          </a:p>
        </p:txBody>
      </p:sp>
      <p:pic>
        <p:nvPicPr>
          <p:cNvPr id="290831" name="Picture 15" descr="1nsu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3284538"/>
            <a:ext cx="2044700" cy="1447800"/>
          </a:xfrm>
        </p:spPr>
      </p:pic>
      <p:pic>
        <p:nvPicPr>
          <p:cNvPr id="290827" name="Picture 11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48006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9" name="Picture 13" descr="1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060575"/>
            <a:ext cx="48006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0833" name="Rectangle 17"/>
          <p:cNvSpPr>
            <a:spLocks noChangeArrowheads="1"/>
          </p:cNvSpPr>
          <p:nvPr/>
        </p:nvSpPr>
        <p:spPr bwMode="auto">
          <a:xfrm>
            <a:off x="1835150" y="2111375"/>
            <a:ext cx="1081088" cy="8636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0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29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87338"/>
            <a:ext cx="7543800" cy="1449387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高斯噪声示例</a:t>
            </a:r>
            <a:endParaRPr lang="zh-CN" altLang="en-US" dirty="0"/>
          </a:p>
        </p:txBody>
      </p:sp>
      <p:pic>
        <p:nvPicPr>
          <p:cNvPr id="294921" name="Picture 9" descr="1n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2471738"/>
            <a:ext cx="3703638" cy="2771775"/>
          </a:xfrm>
        </p:spPr>
      </p:pic>
      <p:pic>
        <p:nvPicPr>
          <p:cNvPr id="294923" name="Picture 11" descr="1nnsub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2450" y="3133725"/>
            <a:ext cx="1765300" cy="1447800"/>
          </a:xfrm>
        </p:spPr>
      </p:pic>
      <p:pic>
        <p:nvPicPr>
          <p:cNvPr id="294916" name="Picture 4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2133600"/>
            <a:ext cx="48006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9" name="Rectangle 7"/>
          <p:cNvSpPr>
            <a:spLocks noChangeArrowheads="1"/>
          </p:cNvSpPr>
          <p:nvPr/>
        </p:nvSpPr>
        <p:spPr bwMode="auto">
          <a:xfrm>
            <a:off x="1116013" y="2205038"/>
            <a:ext cx="1081087" cy="8636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29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9" grpId="0" animBg="1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5968</TotalTime>
  <Words>3337</Words>
  <Application>Microsoft Office PowerPoint</Application>
  <PresentationFormat>全屏显示(4:3)</PresentationFormat>
  <Paragraphs>863</Paragraphs>
  <Slides>71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7" baseType="lpstr">
      <vt:lpstr>PMingLiU</vt:lpstr>
      <vt:lpstr>PMingLiU</vt:lpstr>
      <vt:lpstr>黑体</vt:lpstr>
      <vt:lpstr>华文细黑</vt:lpstr>
      <vt:lpstr>华文新魏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回顾</vt:lpstr>
      <vt:lpstr>公式</vt:lpstr>
      <vt:lpstr>Equation</vt:lpstr>
      <vt:lpstr>Image</vt:lpstr>
      <vt:lpstr>第五章 图像噪声的抑制 </vt:lpstr>
      <vt:lpstr>Outline 目录 </vt:lpstr>
      <vt:lpstr>PowerPoint 演示文稿</vt:lpstr>
      <vt:lpstr>PowerPoint 演示文稿</vt:lpstr>
      <vt:lpstr>含噪图像</vt:lpstr>
      <vt:lpstr>图像噪声的概念</vt:lpstr>
      <vt:lpstr>图像的噪声示例</vt:lpstr>
      <vt:lpstr>椒盐噪声示例</vt:lpstr>
      <vt:lpstr>高斯噪声示例</vt:lpstr>
      <vt:lpstr>图像噪声的概念</vt:lpstr>
      <vt:lpstr>图像噪声的抑制方法</vt:lpstr>
      <vt:lpstr>Outline 目录 </vt:lpstr>
      <vt:lpstr>均值滤波器               —— 原理</vt:lpstr>
      <vt:lpstr>PowerPoint 演示文稿</vt:lpstr>
      <vt:lpstr>Outline 目录 </vt:lpstr>
      <vt:lpstr>PowerPoint 演示文稿</vt:lpstr>
      <vt:lpstr>画面边框保留效果</vt:lpstr>
      <vt:lpstr>Average Filter 均值滤波器</vt:lpstr>
      <vt:lpstr>Average Filter 均值滤波器</vt:lpstr>
      <vt:lpstr>Average Filter 均值滤波器</vt:lpstr>
      <vt:lpstr>均值滤波器滤椒盐噪声的效果</vt:lpstr>
      <vt:lpstr>均值滤波器滤高斯噪声的效果</vt:lpstr>
      <vt:lpstr>PowerPoint 演示文稿</vt:lpstr>
      <vt:lpstr>PowerPoint 演示文稿</vt:lpstr>
      <vt:lpstr>PowerPoint 演示文稿</vt:lpstr>
      <vt:lpstr>PowerPoint 演示文稿</vt:lpstr>
      <vt:lpstr>均值滤波器的改进               —— 加权均值滤波</vt:lpstr>
      <vt:lpstr>PowerPoint 演示文稿</vt:lpstr>
      <vt:lpstr>加权均值滤波器的效果（H2）</vt:lpstr>
      <vt:lpstr>加权均值滤波器的效果(H3)</vt:lpstr>
      <vt:lpstr>加权均值滤波器的效果(H4)</vt:lpstr>
      <vt:lpstr>Outline 目录 </vt:lpstr>
      <vt:lpstr>中值滤波器                          —— 问题的提出</vt:lpstr>
      <vt:lpstr>中值滤波器                       —— 设计思想</vt:lpstr>
      <vt:lpstr>中值滤波器                      —— 原理示例</vt:lpstr>
      <vt:lpstr>Outline 目录 </vt:lpstr>
      <vt:lpstr>中值滤波器                       —— 处理示例</vt:lpstr>
      <vt:lpstr>中值滤波器                            —— 滤波处理方法</vt:lpstr>
      <vt:lpstr>中值滤波器             —— 例题</vt:lpstr>
      <vt:lpstr>中值滤波器的效果                         ---椒盐噪声</vt:lpstr>
      <vt:lpstr>中值滤波器的效果                              ----高斯噪声</vt:lpstr>
      <vt:lpstr>中值滤波器与均值滤波器的比较</vt:lpstr>
      <vt:lpstr>中值滤波器与均值滤波器的比较</vt:lpstr>
      <vt:lpstr>PowerPoint 演示文稿</vt:lpstr>
      <vt:lpstr>PowerPoint 演示文稿</vt:lpstr>
      <vt:lpstr>Outline 目录 </vt:lpstr>
      <vt:lpstr>边界保持类平滑滤波器                          —— 问题的提出</vt:lpstr>
      <vt:lpstr>边界保持类平滑滤波器                            —— 设计思想</vt:lpstr>
      <vt:lpstr>Outline 目录 </vt:lpstr>
      <vt:lpstr>K近邻(KNN)平滑滤波器                               —— 原理分析</vt:lpstr>
      <vt:lpstr>K近邻(KNN)平滑滤波器                     —— 原理分析</vt:lpstr>
      <vt:lpstr>K近邻(KNN)平滑滤波器                                 —— 实现算法</vt:lpstr>
      <vt:lpstr>K近邻(KNN)平滑滤波器                                    —— 例题</vt:lpstr>
      <vt:lpstr>K近邻(KNN)平滑滤波器                              —— 效果分析</vt:lpstr>
      <vt:lpstr>KNN均值滤波器的效果 ----椒盐噪声</vt:lpstr>
      <vt:lpstr>KNN均值滤波器的效果 ----高斯噪声</vt:lpstr>
      <vt:lpstr>Outline 目录 </vt:lpstr>
      <vt:lpstr>对称近邻平滑滤波器                     —— 基本原理</vt:lpstr>
      <vt:lpstr>Outline 目录 </vt:lpstr>
      <vt:lpstr>最小方差平滑滤波器                     —— 基本原理</vt:lpstr>
      <vt:lpstr>最小方差平滑滤波器                     —— 模板结构</vt:lpstr>
      <vt:lpstr>Outline 目录 </vt:lpstr>
      <vt:lpstr>Sigma平滑滤波器                     —— 基本原理</vt:lpstr>
      <vt:lpstr>标准差σ</vt:lpstr>
      <vt:lpstr>Sigma平滑滤波器                     —— 例题</vt:lpstr>
      <vt:lpstr>边界保持类平滑滤波器                                 —— 总结</vt:lpstr>
      <vt:lpstr>Outline 目录 </vt:lpstr>
      <vt:lpstr>作  业</vt:lpstr>
      <vt:lpstr>作  业</vt:lpstr>
      <vt:lpstr>作  业</vt:lpstr>
      <vt:lpstr>第五章 图像的噪声抑制 </vt:lpstr>
    </vt:vector>
  </TitlesOfParts>
  <Company>diph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多媒体技术中的数字图象处理</dc:title>
  <dc:creator>diph1</dc:creator>
  <cp:lastModifiedBy>Administrator</cp:lastModifiedBy>
  <cp:revision>662</cp:revision>
  <dcterms:created xsi:type="dcterms:W3CDTF">2000-08-11T08:01:46Z</dcterms:created>
  <dcterms:modified xsi:type="dcterms:W3CDTF">2019-04-10T06:26:15Z</dcterms:modified>
</cp:coreProperties>
</file>